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7" r:id="rId18"/>
    <p:sldId id="278" r:id="rId19"/>
    <p:sldId id="279" r:id="rId20"/>
    <p:sldId id="280" r:id="rId21"/>
    <p:sldId id="281" r:id="rId22"/>
    <p:sldId id="282" r:id="rId23"/>
    <p:sldId id="283" r:id="rId24"/>
    <p:sldId id="285" r:id="rId25"/>
    <p:sldId id="286" r:id="rId26"/>
    <p:sldId id="287" r:id="rId27"/>
    <p:sldId id="289" r:id="rId28"/>
    <p:sldId id="290" r:id="rId29"/>
    <p:sldId id="291" r:id="rId30"/>
    <p:sldId id="292" r:id="rId31"/>
    <p:sldId id="293" r:id="rId32"/>
    <p:sldId id="297" r:id="rId33"/>
    <p:sldId id="298" r:id="rId34"/>
    <p:sldId id="299" r:id="rId35"/>
    <p:sldId id="300" r:id="rId36"/>
    <p:sldId id="301" r:id="rId37"/>
    <p:sldId id="302" r:id="rId38"/>
    <p:sldId id="305" r:id="rId39"/>
    <p:sldId id="306" r:id="rId40"/>
    <p:sldId id="307" r:id="rId41"/>
    <p:sldId id="308" r:id="rId42"/>
    <p:sldId id="309" r:id="rId43"/>
    <p:sldId id="310" r:id="rId44"/>
    <p:sldId id="311" r:id="rId45"/>
    <p:sldId id="312" r:id="rId46"/>
    <p:sldId id="313" r:id="rId47"/>
    <p:sldId id="314" r:id="rId48"/>
    <p:sldId id="315" r:id="rId49"/>
    <p:sldId id="317" r:id="rId50"/>
    <p:sldId id="318" r:id="rId51"/>
    <p:sldId id="319" r:id="rId52"/>
    <p:sldId id="342" r:id="rId53"/>
    <p:sldId id="320" r:id="rId54"/>
    <p:sldId id="321" r:id="rId55"/>
    <p:sldId id="322" r:id="rId56"/>
    <p:sldId id="324" r:id="rId57"/>
    <p:sldId id="325" r:id="rId58"/>
    <p:sldId id="326" r:id="rId59"/>
    <p:sldId id="327" r:id="rId60"/>
    <p:sldId id="329" r:id="rId61"/>
    <p:sldId id="330" r:id="rId62"/>
    <p:sldId id="331" r:id="rId63"/>
    <p:sldId id="332" r:id="rId64"/>
    <p:sldId id="333" r:id="rId65"/>
    <p:sldId id="335" r:id="rId66"/>
    <p:sldId id="336" r:id="rId67"/>
    <p:sldId id="337" r:id="rId68"/>
    <p:sldId id="338" r:id="rId69"/>
    <p:sldId id="339" r:id="rId70"/>
    <p:sldId id="340" r:id="rId71"/>
    <p:sldId id="341" r:id="rId72"/>
    <p:sldId id="343" r:id="rId73"/>
  </p:sldIdLst>
  <p:sldSz cx="9144000" cy="5143500" type="screen16x9"/>
  <p:notesSz cx="9144000" cy="51435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68" userDrawn="1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ECC71"/>
    <a:srgbClr val="4CAF50"/>
    <a:srgbClr val="FFA500"/>
    <a:srgbClr val="F39C12"/>
    <a:srgbClr val="2C2C2C"/>
    <a:srgbClr val="010203"/>
    <a:srgbClr val="3498DB"/>
    <a:srgbClr val="FFEB3B"/>
    <a:srgbClr val="E91E63"/>
    <a:srgbClr val="00968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15" d="100"/>
          <a:sy n="115" d="100"/>
        </p:scale>
        <p:origin x="514" y="72"/>
      </p:cViewPr>
      <p:guideLst>
        <p:guide orient="horz" pos="2868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2047875" y="1015"/>
            <a:ext cx="5048250" cy="6197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100" b="0" i="0">
                <a:solidFill>
                  <a:srgbClr val="FFA50A"/>
                </a:solidFill>
                <a:latin typeface="Comic Sans MS"/>
                <a:cs typeface="Comic Sans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rgbClr val="FFA50A"/>
                </a:solidFill>
                <a:latin typeface="Comic Sans MS"/>
                <a:cs typeface="Comic Sans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8/5/2025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100" b="0" i="0">
                <a:solidFill>
                  <a:srgbClr val="FFA50A"/>
                </a:solidFill>
                <a:latin typeface="Comic Sans MS"/>
                <a:cs typeface="Comic Sans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rgbClr val="FFA50A"/>
                </a:solidFill>
                <a:latin typeface="Comic Sans MS"/>
                <a:cs typeface="Comic Sans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8/5/2025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100" b="0" i="0">
                <a:solidFill>
                  <a:srgbClr val="FFA50A"/>
                </a:solidFill>
                <a:latin typeface="Comic Sans MS"/>
                <a:cs typeface="Comic Sans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8/5/2025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100" b="0" i="0">
                <a:solidFill>
                  <a:srgbClr val="FFA50A"/>
                </a:solidFill>
                <a:latin typeface="Comic Sans MS"/>
                <a:cs typeface="Comic Sans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8/5/2025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8/5/2025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2C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4000" y="0"/>
                </a:moveTo>
                <a:lnTo>
                  <a:pt x="0" y="0"/>
                </a:lnTo>
                <a:lnTo>
                  <a:pt x="0" y="5143499"/>
                </a:lnTo>
                <a:lnTo>
                  <a:pt x="9144000" y="5143499"/>
                </a:lnTo>
                <a:lnTo>
                  <a:pt x="91440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077911" y="-35560"/>
            <a:ext cx="6988176" cy="7553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100" b="0" i="0">
                <a:solidFill>
                  <a:srgbClr val="FFA50A"/>
                </a:solidFill>
                <a:latin typeface="Comic Sans MS"/>
                <a:cs typeface="Comic Sans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21601" y="1122171"/>
            <a:ext cx="5247640" cy="30067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rgbClr val="FFA50A"/>
                </a:solidFill>
                <a:latin typeface="Comic Sans MS"/>
                <a:cs typeface="Comic Sans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8/5/2025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mailto:bootstrap@5.3.2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tsindrajput" TargetMode="External"/><Relationship Id="rId2" Type="http://schemas.openxmlformats.org/officeDocument/2006/relationships/hyperlink" Target="https://itsindrajput.netlify.app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instagram.com/itsindrajput/" TargetMode="External"/><Relationship Id="rId4" Type="http://schemas.openxmlformats.org/officeDocument/2006/relationships/hyperlink" Target="https://www.linkedin.com/in/itsindrajput/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495800" y="1269680"/>
            <a:ext cx="4571365" cy="26041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4650" marR="105410" indent="-361950">
              <a:lnSpc>
                <a:spcPct val="115199"/>
              </a:lnSpc>
              <a:spcBef>
                <a:spcPts val="100"/>
              </a:spcBef>
              <a:buClr>
                <a:srgbClr val="FFFFFF"/>
              </a:buClr>
              <a:buAutoNum type="arabicPeriod"/>
              <a:tabLst>
                <a:tab pos="374650" algn="l"/>
              </a:tabLst>
            </a:pPr>
            <a:r>
              <a:rPr sz="2100" dirty="0">
                <a:solidFill>
                  <a:srgbClr val="FFA50A"/>
                </a:solidFill>
                <a:latin typeface="Amasis MT Pro" panose="02040504050005020304" pitchFamily="18" charset="0"/>
                <a:cs typeface="Arial MT"/>
              </a:rPr>
              <a:t>JavaScript</a:t>
            </a:r>
            <a:r>
              <a:rPr sz="2100" spc="-35" dirty="0">
                <a:solidFill>
                  <a:srgbClr val="FFA50A"/>
                </a:solidFill>
                <a:latin typeface="Amasis MT Pro" panose="02040504050005020304" pitchFamily="18" charset="0"/>
                <a:cs typeface="Arial MT"/>
              </a:rPr>
              <a:t> </a:t>
            </a:r>
            <a:r>
              <a:rPr sz="2100" dirty="0">
                <a:solidFill>
                  <a:srgbClr val="FFFFFF"/>
                </a:solidFill>
                <a:latin typeface="Amasis MT Pro" panose="02040504050005020304" pitchFamily="18" charset="0"/>
                <a:cs typeface="Arial MT"/>
              </a:rPr>
              <a:t>library</a:t>
            </a:r>
            <a:r>
              <a:rPr sz="2100" spc="-40" dirty="0">
                <a:solidFill>
                  <a:srgbClr val="FFFFFF"/>
                </a:solidFill>
                <a:latin typeface="Amasis MT Pro" panose="02040504050005020304" pitchFamily="18" charset="0"/>
                <a:cs typeface="Arial MT"/>
              </a:rPr>
              <a:t> </a:t>
            </a:r>
            <a:r>
              <a:rPr sz="2100" dirty="0">
                <a:solidFill>
                  <a:srgbClr val="FFFFFF"/>
                </a:solidFill>
                <a:latin typeface="Amasis MT Pro" panose="02040504050005020304" pitchFamily="18" charset="0"/>
                <a:cs typeface="Arial MT"/>
              </a:rPr>
              <a:t>to</a:t>
            </a:r>
            <a:r>
              <a:rPr sz="2100" spc="-45" dirty="0">
                <a:solidFill>
                  <a:srgbClr val="FFFFFF"/>
                </a:solidFill>
                <a:latin typeface="Amasis MT Pro" panose="02040504050005020304" pitchFamily="18" charset="0"/>
                <a:cs typeface="Arial MT"/>
              </a:rPr>
              <a:t> </a:t>
            </a:r>
            <a:r>
              <a:rPr sz="2100" dirty="0">
                <a:solidFill>
                  <a:srgbClr val="FFFFFF"/>
                </a:solidFill>
                <a:latin typeface="Amasis MT Pro" panose="02040504050005020304" pitchFamily="18" charset="0"/>
                <a:cs typeface="Arial MT"/>
              </a:rPr>
              <a:t>build</a:t>
            </a:r>
            <a:r>
              <a:rPr sz="2100" spc="-40" dirty="0">
                <a:solidFill>
                  <a:srgbClr val="FFFFFF"/>
                </a:solidFill>
                <a:latin typeface="Amasis MT Pro" panose="02040504050005020304" pitchFamily="18" charset="0"/>
                <a:cs typeface="Arial MT"/>
              </a:rPr>
              <a:t> </a:t>
            </a:r>
            <a:r>
              <a:rPr sz="2100" spc="-10" dirty="0">
                <a:solidFill>
                  <a:srgbClr val="02FF00"/>
                </a:solidFill>
                <a:latin typeface="Amasis MT Pro" panose="02040504050005020304" pitchFamily="18" charset="0"/>
                <a:cs typeface="Arial MT"/>
              </a:rPr>
              <a:t>Dynamic </a:t>
            </a:r>
            <a:r>
              <a:rPr sz="2100" dirty="0">
                <a:solidFill>
                  <a:srgbClr val="FFFFFF"/>
                </a:solidFill>
                <a:latin typeface="Amasis MT Pro" panose="02040504050005020304" pitchFamily="18" charset="0"/>
                <a:cs typeface="Arial MT"/>
              </a:rPr>
              <a:t>and</a:t>
            </a:r>
            <a:r>
              <a:rPr sz="2100" spc="-50" dirty="0">
                <a:solidFill>
                  <a:srgbClr val="FFFFFF"/>
                </a:solidFill>
                <a:latin typeface="Amasis MT Pro" panose="02040504050005020304" pitchFamily="18" charset="0"/>
                <a:cs typeface="Arial MT"/>
              </a:rPr>
              <a:t> </a:t>
            </a:r>
            <a:r>
              <a:rPr sz="2100" dirty="0">
                <a:solidFill>
                  <a:srgbClr val="FFA50A"/>
                </a:solidFill>
                <a:latin typeface="Amasis MT Pro" panose="02040504050005020304" pitchFamily="18" charset="0"/>
                <a:cs typeface="Arial MT"/>
              </a:rPr>
              <a:t>interactive</a:t>
            </a:r>
            <a:r>
              <a:rPr sz="2100" spc="-45" dirty="0">
                <a:solidFill>
                  <a:srgbClr val="FFA50A"/>
                </a:solidFill>
                <a:latin typeface="Amasis MT Pro" panose="02040504050005020304" pitchFamily="18" charset="0"/>
                <a:cs typeface="Arial MT"/>
              </a:rPr>
              <a:t> </a:t>
            </a:r>
            <a:r>
              <a:rPr sz="2100" dirty="0">
                <a:solidFill>
                  <a:srgbClr val="FFFFFF"/>
                </a:solidFill>
                <a:latin typeface="Amasis MT Pro" panose="02040504050005020304" pitchFamily="18" charset="0"/>
                <a:cs typeface="Arial MT"/>
              </a:rPr>
              <a:t>user</a:t>
            </a:r>
            <a:r>
              <a:rPr sz="2100" spc="-45" dirty="0">
                <a:solidFill>
                  <a:srgbClr val="FFFFFF"/>
                </a:solidFill>
                <a:latin typeface="Amasis MT Pro" panose="02040504050005020304" pitchFamily="18" charset="0"/>
                <a:cs typeface="Arial MT"/>
              </a:rPr>
              <a:t> </a:t>
            </a:r>
            <a:r>
              <a:rPr sz="2100" spc="-10" dirty="0">
                <a:solidFill>
                  <a:srgbClr val="FFFFFF"/>
                </a:solidFill>
                <a:latin typeface="Amasis MT Pro" panose="02040504050005020304" pitchFamily="18" charset="0"/>
                <a:cs typeface="Arial MT"/>
              </a:rPr>
              <a:t>interfaces</a:t>
            </a:r>
            <a:endParaRPr sz="2100" dirty="0">
              <a:latin typeface="Amasis MT Pro" panose="02040504050005020304" pitchFamily="18" charset="0"/>
              <a:cs typeface="Arial MT"/>
            </a:endParaRPr>
          </a:p>
          <a:p>
            <a:pPr marL="374015" indent="-361315">
              <a:lnSpc>
                <a:spcPct val="100000"/>
              </a:lnSpc>
              <a:spcBef>
                <a:spcPts val="384"/>
              </a:spcBef>
              <a:buAutoNum type="arabicPeriod"/>
              <a:tabLst>
                <a:tab pos="374015" algn="l"/>
              </a:tabLst>
            </a:pPr>
            <a:r>
              <a:rPr sz="2100" dirty="0">
                <a:solidFill>
                  <a:srgbClr val="FFFFFF"/>
                </a:solidFill>
                <a:latin typeface="Amasis MT Pro" panose="02040504050005020304" pitchFamily="18" charset="0"/>
                <a:cs typeface="Arial MT"/>
              </a:rPr>
              <a:t>Developed</a:t>
            </a:r>
            <a:r>
              <a:rPr sz="2100" spc="-45" dirty="0">
                <a:solidFill>
                  <a:srgbClr val="FFFFFF"/>
                </a:solidFill>
                <a:latin typeface="Amasis MT Pro" panose="02040504050005020304" pitchFamily="18" charset="0"/>
                <a:cs typeface="Arial MT"/>
              </a:rPr>
              <a:t> </a:t>
            </a:r>
            <a:r>
              <a:rPr sz="2100" dirty="0">
                <a:solidFill>
                  <a:srgbClr val="FFFFFF"/>
                </a:solidFill>
                <a:latin typeface="Amasis MT Pro" panose="02040504050005020304" pitchFamily="18" charset="0"/>
                <a:cs typeface="Arial MT"/>
              </a:rPr>
              <a:t>at</a:t>
            </a:r>
            <a:r>
              <a:rPr sz="2100" spc="-35" dirty="0">
                <a:solidFill>
                  <a:srgbClr val="FFFFFF"/>
                </a:solidFill>
                <a:latin typeface="Amasis MT Pro" panose="02040504050005020304" pitchFamily="18" charset="0"/>
                <a:cs typeface="Arial MT"/>
              </a:rPr>
              <a:t> </a:t>
            </a:r>
            <a:r>
              <a:rPr sz="2100" dirty="0">
                <a:solidFill>
                  <a:srgbClr val="0070C0"/>
                </a:solidFill>
                <a:latin typeface="Amasis MT Pro" panose="02040504050005020304" pitchFamily="18" charset="0"/>
                <a:cs typeface="Arial MT"/>
              </a:rPr>
              <a:t>Facebook</a:t>
            </a:r>
            <a:r>
              <a:rPr sz="2100" spc="-40" dirty="0">
                <a:solidFill>
                  <a:srgbClr val="0070C0"/>
                </a:solidFill>
                <a:latin typeface="Amasis MT Pro" panose="02040504050005020304" pitchFamily="18" charset="0"/>
                <a:cs typeface="Arial MT"/>
              </a:rPr>
              <a:t> </a:t>
            </a:r>
            <a:r>
              <a:rPr sz="2100" dirty="0">
                <a:solidFill>
                  <a:srgbClr val="FFFFFF"/>
                </a:solidFill>
                <a:latin typeface="Amasis MT Pro" panose="02040504050005020304" pitchFamily="18" charset="0"/>
                <a:cs typeface="Arial MT"/>
              </a:rPr>
              <a:t>in</a:t>
            </a:r>
            <a:r>
              <a:rPr sz="2100" spc="-40" dirty="0">
                <a:solidFill>
                  <a:srgbClr val="FFFFFF"/>
                </a:solidFill>
                <a:latin typeface="Amasis MT Pro" panose="02040504050005020304" pitchFamily="18" charset="0"/>
                <a:cs typeface="Arial MT"/>
              </a:rPr>
              <a:t> </a:t>
            </a:r>
            <a:r>
              <a:rPr sz="2100" spc="-10" dirty="0">
                <a:solidFill>
                  <a:srgbClr val="FFA50A"/>
                </a:solidFill>
                <a:latin typeface="Amasis MT Pro" panose="02040504050005020304" pitchFamily="18" charset="0"/>
                <a:cs typeface="Arial MT"/>
              </a:rPr>
              <a:t>2011</a:t>
            </a:r>
            <a:r>
              <a:rPr sz="2100" spc="-10" dirty="0">
                <a:solidFill>
                  <a:srgbClr val="FFFFFF"/>
                </a:solidFill>
                <a:latin typeface="Amasis MT Pro" panose="02040504050005020304" pitchFamily="18" charset="0"/>
                <a:cs typeface="Arial MT"/>
              </a:rPr>
              <a:t>.</a:t>
            </a:r>
            <a:endParaRPr sz="2100" dirty="0">
              <a:latin typeface="Amasis MT Pro" panose="02040504050005020304" pitchFamily="18" charset="0"/>
              <a:cs typeface="Arial MT"/>
            </a:endParaRPr>
          </a:p>
          <a:p>
            <a:pPr marL="374650" marR="267970" indent="-361950">
              <a:lnSpc>
                <a:spcPts val="2900"/>
              </a:lnSpc>
              <a:spcBef>
                <a:spcPts val="140"/>
              </a:spcBef>
              <a:buAutoNum type="arabicPeriod"/>
              <a:tabLst>
                <a:tab pos="374650" algn="l"/>
              </a:tabLst>
            </a:pPr>
            <a:r>
              <a:rPr sz="2100" dirty="0">
                <a:solidFill>
                  <a:srgbClr val="FFFFFF"/>
                </a:solidFill>
                <a:latin typeface="Amasis MT Pro" panose="02040504050005020304" pitchFamily="18" charset="0"/>
                <a:cs typeface="Arial MT"/>
              </a:rPr>
              <a:t>Currently</a:t>
            </a:r>
            <a:r>
              <a:rPr sz="2100" spc="-45" dirty="0">
                <a:solidFill>
                  <a:srgbClr val="FFFFFF"/>
                </a:solidFill>
                <a:latin typeface="Amasis MT Pro" panose="02040504050005020304" pitchFamily="18" charset="0"/>
                <a:cs typeface="Arial MT"/>
              </a:rPr>
              <a:t> </a:t>
            </a:r>
            <a:r>
              <a:rPr sz="2100" dirty="0">
                <a:solidFill>
                  <a:srgbClr val="02FF00"/>
                </a:solidFill>
                <a:latin typeface="Amasis MT Pro" panose="02040504050005020304" pitchFamily="18" charset="0"/>
                <a:cs typeface="Arial MT"/>
              </a:rPr>
              <a:t>most</a:t>
            </a:r>
            <a:r>
              <a:rPr sz="2100" spc="-35" dirty="0">
                <a:solidFill>
                  <a:srgbClr val="02FF00"/>
                </a:solidFill>
                <a:latin typeface="Amasis MT Pro" panose="02040504050005020304" pitchFamily="18" charset="0"/>
                <a:cs typeface="Arial MT"/>
              </a:rPr>
              <a:t> </a:t>
            </a:r>
            <a:r>
              <a:rPr sz="2100" dirty="0">
                <a:solidFill>
                  <a:srgbClr val="02FF00"/>
                </a:solidFill>
                <a:latin typeface="Amasis MT Pro" panose="02040504050005020304" pitchFamily="18" charset="0"/>
                <a:cs typeface="Arial MT"/>
              </a:rPr>
              <a:t>widely</a:t>
            </a:r>
            <a:r>
              <a:rPr sz="2100" spc="-40" dirty="0">
                <a:solidFill>
                  <a:srgbClr val="02FF00"/>
                </a:solidFill>
                <a:latin typeface="Amasis MT Pro" panose="02040504050005020304" pitchFamily="18" charset="0"/>
                <a:cs typeface="Arial MT"/>
              </a:rPr>
              <a:t> </a:t>
            </a:r>
            <a:r>
              <a:rPr sz="2100" dirty="0">
                <a:solidFill>
                  <a:srgbClr val="02FF00"/>
                </a:solidFill>
                <a:latin typeface="Amasis MT Pro" panose="02040504050005020304" pitchFamily="18" charset="0"/>
                <a:cs typeface="Arial MT"/>
              </a:rPr>
              <a:t>used</a:t>
            </a:r>
            <a:r>
              <a:rPr sz="2100" spc="-45" dirty="0">
                <a:solidFill>
                  <a:srgbClr val="02FF00"/>
                </a:solidFill>
                <a:latin typeface="Amasis MT Pro" panose="02040504050005020304" pitchFamily="18" charset="0"/>
                <a:cs typeface="Arial MT"/>
              </a:rPr>
              <a:t> </a:t>
            </a:r>
            <a:r>
              <a:rPr sz="2100" spc="-35" dirty="0">
                <a:solidFill>
                  <a:srgbClr val="02FF00"/>
                </a:solidFill>
                <a:latin typeface="Amasis MT Pro" panose="02040504050005020304" pitchFamily="18" charset="0"/>
                <a:cs typeface="Arial MT"/>
              </a:rPr>
              <a:t>JS </a:t>
            </a:r>
            <a:r>
              <a:rPr sz="2100" dirty="0">
                <a:solidFill>
                  <a:srgbClr val="02FF00"/>
                </a:solidFill>
                <a:latin typeface="Amasis MT Pro" panose="02040504050005020304" pitchFamily="18" charset="0"/>
                <a:cs typeface="Arial MT"/>
              </a:rPr>
              <a:t>library</a:t>
            </a:r>
            <a:r>
              <a:rPr sz="2100" spc="-20" dirty="0">
                <a:solidFill>
                  <a:srgbClr val="02FF00"/>
                </a:solidFill>
                <a:latin typeface="Amasis MT Pro" panose="02040504050005020304" pitchFamily="18" charset="0"/>
                <a:cs typeface="Arial MT"/>
              </a:rPr>
              <a:t> </a:t>
            </a:r>
            <a:r>
              <a:rPr sz="2100" dirty="0">
                <a:solidFill>
                  <a:srgbClr val="FFFFFF"/>
                </a:solidFill>
                <a:latin typeface="Amasis MT Pro" panose="02040504050005020304" pitchFamily="18" charset="0"/>
                <a:cs typeface="Arial MT"/>
              </a:rPr>
              <a:t>for</a:t>
            </a:r>
            <a:r>
              <a:rPr sz="2100" spc="-15" dirty="0">
                <a:solidFill>
                  <a:srgbClr val="FFFFFF"/>
                </a:solidFill>
                <a:latin typeface="Amasis MT Pro" panose="02040504050005020304" pitchFamily="18" charset="0"/>
                <a:cs typeface="Arial MT"/>
              </a:rPr>
              <a:t> </a:t>
            </a:r>
            <a:r>
              <a:rPr sz="2100" spc="-10" dirty="0">
                <a:solidFill>
                  <a:srgbClr val="FFFFFF"/>
                </a:solidFill>
                <a:latin typeface="Amasis MT Pro" panose="02040504050005020304" pitchFamily="18" charset="0"/>
                <a:cs typeface="Arial MT"/>
              </a:rPr>
              <a:t>front-</a:t>
            </a:r>
            <a:r>
              <a:rPr sz="2100" dirty="0">
                <a:solidFill>
                  <a:srgbClr val="FFFFFF"/>
                </a:solidFill>
                <a:latin typeface="Amasis MT Pro" panose="02040504050005020304" pitchFamily="18" charset="0"/>
                <a:cs typeface="Arial MT"/>
              </a:rPr>
              <a:t>end</a:t>
            </a:r>
            <a:r>
              <a:rPr sz="2100" spc="-25" dirty="0">
                <a:solidFill>
                  <a:srgbClr val="FFFFFF"/>
                </a:solidFill>
                <a:latin typeface="Amasis MT Pro" panose="02040504050005020304" pitchFamily="18" charset="0"/>
                <a:cs typeface="Arial MT"/>
              </a:rPr>
              <a:t> </a:t>
            </a:r>
            <a:r>
              <a:rPr sz="2100" spc="-10" dirty="0">
                <a:solidFill>
                  <a:srgbClr val="FFFFFF"/>
                </a:solidFill>
                <a:latin typeface="Amasis MT Pro" panose="02040504050005020304" pitchFamily="18" charset="0"/>
                <a:cs typeface="Arial MT"/>
              </a:rPr>
              <a:t>development.</a:t>
            </a:r>
            <a:endParaRPr sz="2100" dirty="0">
              <a:latin typeface="Amasis MT Pro" panose="02040504050005020304" pitchFamily="18" charset="0"/>
              <a:cs typeface="Arial MT"/>
            </a:endParaRPr>
          </a:p>
          <a:p>
            <a:pPr marL="374650" marR="5080" indent="-361950">
              <a:lnSpc>
                <a:spcPts val="2900"/>
              </a:lnSpc>
              <a:buClr>
                <a:srgbClr val="FFFFFF"/>
              </a:buClr>
              <a:buAutoNum type="arabicPeriod"/>
              <a:tabLst>
                <a:tab pos="374650" algn="l"/>
              </a:tabLst>
            </a:pPr>
            <a:r>
              <a:rPr sz="2100" dirty="0">
                <a:solidFill>
                  <a:srgbClr val="FFA50A"/>
                </a:solidFill>
                <a:latin typeface="Amasis MT Pro" panose="02040504050005020304" pitchFamily="18" charset="0"/>
                <a:cs typeface="Arial MT"/>
              </a:rPr>
              <a:t>Used</a:t>
            </a:r>
            <a:r>
              <a:rPr sz="2100" spc="-35" dirty="0">
                <a:solidFill>
                  <a:srgbClr val="FFA50A"/>
                </a:solidFill>
                <a:latin typeface="Amasis MT Pro" panose="02040504050005020304" pitchFamily="18" charset="0"/>
                <a:cs typeface="Arial MT"/>
              </a:rPr>
              <a:t> </a:t>
            </a:r>
            <a:r>
              <a:rPr sz="2100" dirty="0">
                <a:solidFill>
                  <a:srgbClr val="FFFFFF"/>
                </a:solidFill>
                <a:latin typeface="Amasis MT Pro" panose="02040504050005020304" pitchFamily="18" charset="0"/>
                <a:cs typeface="Arial MT"/>
              </a:rPr>
              <a:t>to</a:t>
            </a:r>
            <a:r>
              <a:rPr sz="2100" spc="-30" dirty="0">
                <a:solidFill>
                  <a:srgbClr val="FFFFFF"/>
                </a:solidFill>
                <a:latin typeface="Amasis MT Pro" panose="02040504050005020304" pitchFamily="18" charset="0"/>
                <a:cs typeface="Arial MT"/>
              </a:rPr>
              <a:t> </a:t>
            </a:r>
            <a:r>
              <a:rPr sz="2100" dirty="0">
                <a:solidFill>
                  <a:srgbClr val="FFFFFF"/>
                </a:solidFill>
                <a:latin typeface="Amasis MT Pro" panose="02040504050005020304" pitchFamily="18" charset="0"/>
                <a:cs typeface="Arial MT"/>
              </a:rPr>
              <a:t>create</a:t>
            </a:r>
            <a:r>
              <a:rPr sz="2100" spc="-30" dirty="0">
                <a:solidFill>
                  <a:srgbClr val="FFFFFF"/>
                </a:solidFill>
                <a:latin typeface="Amasis MT Pro" panose="02040504050005020304" pitchFamily="18" charset="0"/>
                <a:cs typeface="Arial MT"/>
              </a:rPr>
              <a:t> </a:t>
            </a:r>
            <a:r>
              <a:rPr sz="2100" dirty="0">
                <a:solidFill>
                  <a:srgbClr val="02FF00"/>
                </a:solidFill>
                <a:latin typeface="Amasis MT Pro" panose="02040504050005020304" pitchFamily="18" charset="0"/>
                <a:cs typeface="Arial MT"/>
              </a:rPr>
              <a:t>single</a:t>
            </a:r>
            <a:r>
              <a:rPr sz="2100" spc="-30" dirty="0">
                <a:solidFill>
                  <a:srgbClr val="02FF00"/>
                </a:solidFill>
                <a:latin typeface="Amasis MT Pro" panose="02040504050005020304" pitchFamily="18" charset="0"/>
                <a:cs typeface="Arial MT"/>
              </a:rPr>
              <a:t> </a:t>
            </a:r>
            <a:r>
              <a:rPr sz="2100" spc="-20" dirty="0">
                <a:solidFill>
                  <a:srgbClr val="02FF00"/>
                </a:solidFill>
                <a:latin typeface="Amasis MT Pro" panose="02040504050005020304" pitchFamily="18" charset="0"/>
                <a:cs typeface="Arial MT"/>
              </a:rPr>
              <a:t>page </a:t>
            </a:r>
            <a:r>
              <a:rPr sz="2100" dirty="0">
                <a:solidFill>
                  <a:srgbClr val="02FF00"/>
                </a:solidFill>
                <a:latin typeface="Amasis MT Pro" panose="02040504050005020304" pitchFamily="18" charset="0"/>
                <a:cs typeface="Arial MT"/>
              </a:rPr>
              <a:t>application</a:t>
            </a:r>
            <a:r>
              <a:rPr sz="2100" spc="-50" dirty="0">
                <a:solidFill>
                  <a:srgbClr val="02FF00"/>
                </a:solidFill>
                <a:latin typeface="Amasis MT Pro" panose="02040504050005020304" pitchFamily="18" charset="0"/>
                <a:cs typeface="Arial MT"/>
              </a:rPr>
              <a:t> </a:t>
            </a:r>
            <a:r>
              <a:rPr sz="2100" dirty="0">
                <a:solidFill>
                  <a:srgbClr val="FFFFFF"/>
                </a:solidFill>
                <a:latin typeface="Amasis MT Pro" panose="02040504050005020304" pitchFamily="18" charset="0"/>
                <a:cs typeface="Arial MT"/>
              </a:rPr>
              <a:t>(page</a:t>
            </a:r>
            <a:r>
              <a:rPr sz="2100" spc="-45" dirty="0">
                <a:solidFill>
                  <a:srgbClr val="FFFFFF"/>
                </a:solidFill>
                <a:latin typeface="Amasis MT Pro" panose="02040504050005020304" pitchFamily="18" charset="0"/>
                <a:cs typeface="Arial MT"/>
              </a:rPr>
              <a:t> </a:t>
            </a:r>
            <a:r>
              <a:rPr sz="2100" dirty="0">
                <a:solidFill>
                  <a:srgbClr val="FFFFFF"/>
                </a:solidFill>
                <a:latin typeface="Amasis MT Pro" panose="02040504050005020304" pitchFamily="18" charset="0"/>
                <a:cs typeface="Arial MT"/>
              </a:rPr>
              <a:t>does</a:t>
            </a:r>
            <a:r>
              <a:rPr sz="2100" spc="-40" dirty="0">
                <a:solidFill>
                  <a:srgbClr val="FFFFFF"/>
                </a:solidFill>
                <a:latin typeface="Amasis MT Pro" panose="02040504050005020304" pitchFamily="18" charset="0"/>
                <a:cs typeface="Arial MT"/>
              </a:rPr>
              <a:t> </a:t>
            </a:r>
            <a:r>
              <a:rPr sz="2100" dirty="0">
                <a:solidFill>
                  <a:srgbClr val="FFFFFF"/>
                </a:solidFill>
                <a:latin typeface="Amasis MT Pro" panose="02040504050005020304" pitchFamily="18" charset="0"/>
                <a:cs typeface="Arial MT"/>
              </a:rPr>
              <a:t>not</a:t>
            </a:r>
            <a:r>
              <a:rPr sz="2100" spc="-35" dirty="0">
                <a:solidFill>
                  <a:srgbClr val="FFFFFF"/>
                </a:solidFill>
                <a:latin typeface="Amasis MT Pro" panose="02040504050005020304" pitchFamily="18" charset="0"/>
                <a:cs typeface="Arial MT"/>
              </a:rPr>
              <a:t> </a:t>
            </a:r>
            <a:r>
              <a:rPr sz="2100" spc="-10" dirty="0">
                <a:solidFill>
                  <a:srgbClr val="FFFFFF"/>
                </a:solidFill>
                <a:latin typeface="Amasis MT Pro" panose="02040504050005020304" pitchFamily="18" charset="0"/>
                <a:cs typeface="Arial MT"/>
              </a:rPr>
              <a:t>re-load).</a:t>
            </a:r>
            <a:endParaRPr sz="2100" dirty="0">
              <a:latin typeface="Amasis MT Pro" panose="02040504050005020304" pitchFamily="18" charset="0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57200" y="239361"/>
            <a:ext cx="6988176" cy="755396"/>
          </a:xfrm>
          <a:prstGeom prst="rect">
            <a:avLst/>
          </a:prstGeom>
        </p:spPr>
        <p:txBody>
          <a:bodyPr vert="horz" wrap="square" lIns="0" tIns="102616" rIns="0" bIns="0" rtlCol="0">
            <a:spAutoFit/>
          </a:bodyPr>
          <a:lstStyle/>
          <a:p>
            <a:pPr marL="1748155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02FF00"/>
                </a:solidFill>
              </a:rPr>
              <a:t>1.</a:t>
            </a:r>
            <a:r>
              <a:rPr sz="3600" spc="-25" dirty="0">
                <a:solidFill>
                  <a:srgbClr val="02FF00"/>
                </a:solidFill>
              </a:rPr>
              <a:t> </a:t>
            </a:r>
            <a:r>
              <a:rPr sz="3600" dirty="0"/>
              <a:t>What</a:t>
            </a:r>
            <a:r>
              <a:rPr sz="3600" spc="-15" dirty="0"/>
              <a:t> </a:t>
            </a:r>
            <a:r>
              <a:rPr sz="3600" dirty="0">
                <a:solidFill>
                  <a:srgbClr val="FFFFFF"/>
                </a:solidFill>
              </a:rPr>
              <a:t>is</a:t>
            </a:r>
            <a:r>
              <a:rPr sz="3600" spc="-35" dirty="0">
                <a:solidFill>
                  <a:srgbClr val="FFFFFF"/>
                </a:solidFill>
              </a:rPr>
              <a:t> </a:t>
            </a:r>
            <a:r>
              <a:rPr sz="3600" spc="-10" dirty="0">
                <a:solidFill>
                  <a:srgbClr val="02FF00"/>
                </a:solidFill>
              </a:rPr>
              <a:t>React</a:t>
            </a:r>
            <a:endParaRPr sz="3600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5E9DB1D3-5ED1-1D48-37A4-ACDC38882F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2" t="21429" r="5102" b="7143"/>
          <a:stretch>
            <a:fillRect/>
          </a:stretch>
        </p:blipFill>
        <p:spPr bwMode="auto">
          <a:xfrm>
            <a:off x="304800" y="1129441"/>
            <a:ext cx="3781241" cy="2884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object 4">
            <a:extLst>
              <a:ext uri="{FF2B5EF4-FFF2-40B4-BE49-F238E27FC236}">
                <a16:creationId xmlns:a16="http://schemas.microsoft.com/office/drawing/2014/main" id="{ACB2EF24-BD89-E076-FCB4-82931EFD947C}"/>
              </a:ext>
            </a:extLst>
          </p:cNvPr>
          <p:cNvPicPr/>
          <p:nvPr/>
        </p:nvPicPr>
        <p:blipFill>
          <a:blip r:embed="rId3" cstate="print"/>
          <a:srcRect b="20203"/>
          <a:stretch>
            <a:fillRect/>
          </a:stretch>
        </p:blipFill>
        <p:spPr>
          <a:xfrm>
            <a:off x="5791200" y="346456"/>
            <a:ext cx="678229" cy="54120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77912" y="100075"/>
            <a:ext cx="6988176" cy="75539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42439">
              <a:lnSpc>
                <a:spcPct val="100000"/>
              </a:lnSpc>
              <a:spcBef>
                <a:spcPts val="100"/>
              </a:spcBef>
            </a:pPr>
            <a:r>
              <a:rPr sz="3900" dirty="0">
                <a:solidFill>
                  <a:srgbClr val="FFFFFF"/>
                </a:solidFill>
              </a:rPr>
              <a:t>7.</a:t>
            </a:r>
            <a:r>
              <a:rPr sz="3900" spc="20" dirty="0">
                <a:solidFill>
                  <a:srgbClr val="FFFFFF"/>
                </a:solidFill>
              </a:rPr>
              <a:t> </a:t>
            </a:r>
            <a:r>
              <a:rPr sz="3900" dirty="0">
                <a:solidFill>
                  <a:srgbClr val="FFFFFF"/>
                </a:solidFill>
              </a:rPr>
              <a:t>What</a:t>
            </a:r>
            <a:r>
              <a:rPr sz="3900" spc="30" dirty="0">
                <a:solidFill>
                  <a:srgbClr val="FFFFFF"/>
                </a:solidFill>
              </a:rPr>
              <a:t> </a:t>
            </a:r>
            <a:r>
              <a:rPr sz="3900" dirty="0">
                <a:solidFill>
                  <a:srgbClr val="FFFFFF"/>
                </a:solidFill>
              </a:rPr>
              <a:t>is</a:t>
            </a:r>
            <a:r>
              <a:rPr sz="3900" spc="25" dirty="0">
                <a:solidFill>
                  <a:srgbClr val="FFFFFF"/>
                </a:solidFill>
              </a:rPr>
              <a:t> </a:t>
            </a:r>
            <a:r>
              <a:rPr sz="3900" spc="-25" dirty="0"/>
              <a:t>IDE</a:t>
            </a:r>
            <a:endParaRPr sz="3900" dirty="0"/>
          </a:p>
        </p:txBody>
      </p:sp>
      <p:sp>
        <p:nvSpPr>
          <p:cNvPr id="3" name="object 3"/>
          <p:cNvSpPr txBox="1"/>
          <p:nvPr/>
        </p:nvSpPr>
        <p:spPr>
          <a:xfrm>
            <a:off x="304800" y="985837"/>
            <a:ext cx="3604260" cy="33508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61950" marR="314325" indent="-349250">
              <a:lnSpc>
                <a:spcPct val="113700"/>
              </a:lnSpc>
              <a:spcBef>
                <a:spcPts val="100"/>
              </a:spcBef>
              <a:buClr>
                <a:srgbClr val="FFFFFF"/>
              </a:buClr>
              <a:buAutoNum type="arabicPeriod"/>
              <a:tabLst>
                <a:tab pos="361950" algn="l"/>
              </a:tabLst>
            </a:pPr>
            <a:r>
              <a:rPr sz="1900" dirty="0">
                <a:solidFill>
                  <a:srgbClr val="FFA50A"/>
                </a:solidFill>
                <a:latin typeface="Arial MT"/>
                <a:cs typeface="Arial MT"/>
              </a:rPr>
              <a:t>IDE</a:t>
            </a:r>
            <a:r>
              <a:rPr sz="1900" spc="-25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FFFFFF"/>
                </a:solidFill>
                <a:latin typeface="Arial MT"/>
                <a:cs typeface="Arial MT"/>
              </a:rPr>
              <a:t>stands</a:t>
            </a:r>
            <a:r>
              <a:rPr sz="19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FFFFFF"/>
                </a:solidFill>
                <a:latin typeface="Arial MT"/>
                <a:cs typeface="Arial MT"/>
              </a:rPr>
              <a:t>for</a:t>
            </a:r>
            <a:r>
              <a:rPr sz="19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900" spc="-10" dirty="0">
                <a:solidFill>
                  <a:srgbClr val="00FF00"/>
                </a:solidFill>
                <a:latin typeface="Arial MT"/>
                <a:cs typeface="Arial MT"/>
              </a:rPr>
              <a:t>Integrated </a:t>
            </a:r>
            <a:r>
              <a:rPr sz="1900" dirty="0">
                <a:solidFill>
                  <a:srgbClr val="00FF00"/>
                </a:solidFill>
                <a:latin typeface="Arial MT"/>
                <a:cs typeface="Arial MT"/>
              </a:rPr>
              <a:t>Development</a:t>
            </a:r>
            <a:r>
              <a:rPr sz="1900" spc="-95" dirty="0">
                <a:solidFill>
                  <a:srgbClr val="00FF00"/>
                </a:solidFill>
                <a:latin typeface="Arial MT"/>
                <a:cs typeface="Arial MT"/>
              </a:rPr>
              <a:t> </a:t>
            </a:r>
            <a:r>
              <a:rPr sz="1900" spc="-10" dirty="0">
                <a:solidFill>
                  <a:srgbClr val="00FF00"/>
                </a:solidFill>
                <a:latin typeface="Arial MT"/>
                <a:cs typeface="Arial MT"/>
              </a:rPr>
              <a:t>Environment</a:t>
            </a:r>
            <a:r>
              <a:rPr sz="1900" spc="-10" dirty="0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1900" dirty="0">
              <a:latin typeface="Arial MT"/>
              <a:cs typeface="Arial MT"/>
            </a:endParaRPr>
          </a:p>
          <a:p>
            <a:pPr marL="361950" marR="678815" indent="-349250">
              <a:lnSpc>
                <a:spcPts val="2620"/>
              </a:lnSpc>
              <a:spcBef>
                <a:spcPts val="114"/>
              </a:spcBef>
              <a:buAutoNum type="arabicPeriod"/>
              <a:tabLst>
                <a:tab pos="361950" algn="l"/>
              </a:tabLst>
            </a:pPr>
            <a:r>
              <a:rPr sz="1900" dirty="0">
                <a:solidFill>
                  <a:srgbClr val="FFFFFF"/>
                </a:solidFill>
                <a:latin typeface="Arial MT"/>
                <a:cs typeface="Arial MT"/>
              </a:rPr>
              <a:t>Software</a:t>
            </a:r>
            <a:r>
              <a:rPr sz="19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FFFFFF"/>
                </a:solidFill>
                <a:latin typeface="Arial MT"/>
                <a:cs typeface="Arial MT"/>
              </a:rPr>
              <a:t>suite</a:t>
            </a:r>
            <a:r>
              <a:rPr sz="19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900" spc="-20" dirty="0">
                <a:solidFill>
                  <a:srgbClr val="FFFFFF"/>
                </a:solidFill>
                <a:latin typeface="Arial MT"/>
                <a:cs typeface="Arial MT"/>
              </a:rPr>
              <a:t>that </a:t>
            </a:r>
            <a:r>
              <a:rPr sz="1900" dirty="0">
                <a:solidFill>
                  <a:srgbClr val="FFFFFF"/>
                </a:solidFill>
                <a:latin typeface="Arial MT"/>
                <a:cs typeface="Arial MT"/>
              </a:rPr>
              <a:t>consolidates</a:t>
            </a:r>
            <a:r>
              <a:rPr sz="1900" spc="-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FFFFFF"/>
                </a:solidFill>
                <a:latin typeface="Arial MT"/>
                <a:cs typeface="Arial MT"/>
              </a:rPr>
              <a:t>basic</a:t>
            </a:r>
            <a:r>
              <a:rPr sz="1900" spc="-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900" spc="-20" dirty="0">
                <a:solidFill>
                  <a:srgbClr val="FFFFFF"/>
                </a:solidFill>
                <a:latin typeface="Arial MT"/>
                <a:cs typeface="Arial MT"/>
              </a:rPr>
              <a:t>tools</a:t>
            </a:r>
            <a:endParaRPr sz="1900" dirty="0">
              <a:latin typeface="Arial MT"/>
              <a:cs typeface="Arial MT"/>
            </a:endParaRPr>
          </a:p>
          <a:p>
            <a:pPr marL="361950" marR="1014094">
              <a:lnSpc>
                <a:spcPts val="2620"/>
              </a:lnSpc>
              <a:spcBef>
                <a:spcPts val="65"/>
              </a:spcBef>
            </a:pPr>
            <a:r>
              <a:rPr sz="1900" dirty="0">
                <a:solidFill>
                  <a:srgbClr val="FFFFFF"/>
                </a:solidFill>
                <a:latin typeface="Arial MT"/>
                <a:cs typeface="Arial MT"/>
              </a:rPr>
              <a:t>required</a:t>
            </a:r>
            <a:r>
              <a:rPr sz="19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FFFFFF"/>
                </a:solidFill>
                <a:latin typeface="Arial MT"/>
                <a:cs typeface="Arial MT"/>
              </a:rPr>
              <a:t>for</a:t>
            </a:r>
            <a:r>
              <a:rPr sz="19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900" spc="-10" dirty="0">
                <a:solidFill>
                  <a:srgbClr val="00FF00"/>
                </a:solidFill>
                <a:latin typeface="Arial MT"/>
                <a:cs typeface="Arial MT"/>
              </a:rPr>
              <a:t>software development</a:t>
            </a:r>
            <a:r>
              <a:rPr sz="1900" spc="-10" dirty="0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1900" dirty="0">
              <a:latin typeface="Arial MT"/>
              <a:cs typeface="Arial MT"/>
            </a:endParaRPr>
          </a:p>
          <a:p>
            <a:pPr marL="361315" indent="-348615">
              <a:lnSpc>
                <a:spcPct val="100000"/>
              </a:lnSpc>
              <a:spcBef>
                <a:spcPts val="160"/>
              </a:spcBef>
              <a:buAutoNum type="arabicPeriod" startAt="3"/>
              <a:tabLst>
                <a:tab pos="361315" algn="l"/>
              </a:tabLst>
            </a:pPr>
            <a:r>
              <a:rPr sz="1900" dirty="0">
                <a:solidFill>
                  <a:srgbClr val="FFFFFF"/>
                </a:solidFill>
                <a:latin typeface="Arial MT"/>
                <a:cs typeface="Arial MT"/>
              </a:rPr>
              <a:t>Central</a:t>
            </a:r>
            <a:r>
              <a:rPr sz="19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FFFFFF"/>
                </a:solidFill>
                <a:latin typeface="Arial MT"/>
                <a:cs typeface="Arial MT"/>
              </a:rPr>
              <a:t>hub</a:t>
            </a:r>
            <a:r>
              <a:rPr sz="19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FFFFFF"/>
                </a:solidFill>
                <a:latin typeface="Arial MT"/>
                <a:cs typeface="Arial MT"/>
              </a:rPr>
              <a:t>for</a:t>
            </a:r>
            <a:r>
              <a:rPr sz="19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FFA50A"/>
                </a:solidFill>
                <a:latin typeface="Arial MT"/>
                <a:cs typeface="Arial MT"/>
              </a:rPr>
              <a:t>coding</a:t>
            </a:r>
            <a:r>
              <a:rPr sz="1900" dirty="0">
                <a:solidFill>
                  <a:srgbClr val="FFFFFF"/>
                </a:solidFill>
                <a:latin typeface="Arial MT"/>
                <a:cs typeface="Arial MT"/>
              </a:rPr>
              <a:t>,</a:t>
            </a:r>
            <a:r>
              <a:rPr sz="19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900" spc="-10" dirty="0">
                <a:solidFill>
                  <a:srgbClr val="FFFFFF"/>
                </a:solidFill>
                <a:latin typeface="Arial MT"/>
                <a:cs typeface="Arial MT"/>
              </a:rPr>
              <a:t>finding</a:t>
            </a:r>
            <a:endParaRPr sz="1900" dirty="0">
              <a:latin typeface="Arial MT"/>
              <a:cs typeface="Arial MT"/>
            </a:endParaRPr>
          </a:p>
          <a:p>
            <a:pPr marL="361950">
              <a:lnSpc>
                <a:spcPct val="100000"/>
              </a:lnSpc>
              <a:spcBef>
                <a:spcPts val="315"/>
              </a:spcBef>
            </a:pPr>
            <a:r>
              <a:rPr sz="1900" dirty="0">
                <a:solidFill>
                  <a:srgbClr val="FFFFFF"/>
                </a:solidFill>
                <a:latin typeface="Arial MT"/>
                <a:cs typeface="Arial MT"/>
              </a:rPr>
              <a:t>problems,</a:t>
            </a:r>
            <a:r>
              <a:rPr sz="19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19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900" spc="-10" dirty="0">
                <a:solidFill>
                  <a:srgbClr val="FFFFFF"/>
                </a:solidFill>
                <a:latin typeface="Arial MT"/>
                <a:cs typeface="Arial MT"/>
              </a:rPr>
              <a:t>testing.</a:t>
            </a:r>
            <a:endParaRPr sz="1900" dirty="0">
              <a:latin typeface="Arial MT"/>
              <a:cs typeface="Arial MT"/>
            </a:endParaRPr>
          </a:p>
          <a:p>
            <a:pPr marL="361950" marR="1014094" indent="-349250">
              <a:lnSpc>
                <a:spcPts val="2690"/>
              </a:lnSpc>
              <a:spcBef>
                <a:spcPts val="25"/>
              </a:spcBef>
              <a:buAutoNum type="arabicPeriod" startAt="4"/>
              <a:tabLst>
                <a:tab pos="361950" algn="l"/>
              </a:tabLst>
            </a:pPr>
            <a:r>
              <a:rPr sz="1900" dirty="0">
                <a:solidFill>
                  <a:srgbClr val="FFFFFF"/>
                </a:solidFill>
                <a:latin typeface="Arial MT"/>
                <a:cs typeface="Arial MT"/>
              </a:rPr>
              <a:t>Designed</a:t>
            </a:r>
            <a:r>
              <a:rPr sz="19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19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900" spc="-10" dirty="0">
                <a:solidFill>
                  <a:srgbClr val="FFFFFF"/>
                </a:solidFill>
                <a:latin typeface="Arial MT"/>
                <a:cs typeface="Arial MT"/>
              </a:rPr>
              <a:t>improve </a:t>
            </a:r>
            <a:r>
              <a:rPr sz="1900" dirty="0">
                <a:solidFill>
                  <a:srgbClr val="00FF00"/>
                </a:solidFill>
                <a:latin typeface="Arial MT"/>
                <a:cs typeface="Arial MT"/>
              </a:rPr>
              <a:t>developer</a:t>
            </a:r>
            <a:r>
              <a:rPr sz="1900" spc="-60" dirty="0">
                <a:solidFill>
                  <a:srgbClr val="00FF00"/>
                </a:solidFill>
                <a:latin typeface="Arial MT"/>
                <a:cs typeface="Arial MT"/>
              </a:rPr>
              <a:t> </a:t>
            </a:r>
            <a:r>
              <a:rPr sz="1900" spc="-10" dirty="0">
                <a:solidFill>
                  <a:srgbClr val="00FF00"/>
                </a:solidFill>
                <a:latin typeface="Arial MT"/>
                <a:cs typeface="Arial MT"/>
              </a:rPr>
              <a:t>efficiency</a:t>
            </a:r>
            <a:r>
              <a:rPr sz="1900" spc="-10" dirty="0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1900" dirty="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91000" y="1047749"/>
            <a:ext cx="4730496" cy="322707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77912" y="63754"/>
            <a:ext cx="6988176" cy="75539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06245">
              <a:lnSpc>
                <a:spcPct val="100000"/>
              </a:lnSpc>
              <a:spcBef>
                <a:spcPts val="100"/>
              </a:spcBef>
            </a:pPr>
            <a:r>
              <a:rPr sz="3900" dirty="0">
                <a:solidFill>
                  <a:srgbClr val="FFFFFF"/>
                </a:solidFill>
              </a:rPr>
              <a:t>7.</a:t>
            </a:r>
            <a:r>
              <a:rPr sz="3900" spc="5" dirty="0">
                <a:solidFill>
                  <a:srgbClr val="FFFFFF"/>
                </a:solidFill>
              </a:rPr>
              <a:t> </a:t>
            </a:r>
            <a:r>
              <a:rPr sz="3900" dirty="0">
                <a:solidFill>
                  <a:srgbClr val="FFFFFF"/>
                </a:solidFill>
              </a:rPr>
              <a:t>Need</a:t>
            </a:r>
            <a:r>
              <a:rPr sz="3900" spc="20" dirty="0">
                <a:solidFill>
                  <a:srgbClr val="FFFFFF"/>
                </a:solidFill>
              </a:rPr>
              <a:t> </a:t>
            </a:r>
            <a:r>
              <a:rPr sz="3900" dirty="0">
                <a:solidFill>
                  <a:srgbClr val="FFFFFF"/>
                </a:solidFill>
              </a:rPr>
              <a:t>of</a:t>
            </a:r>
            <a:r>
              <a:rPr sz="3900" spc="15" dirty="0">
                <a:solidFill>
                  <a:srgbClr val="FFFFFF"/>
                </a:solidFill>
              </a:rPr>
              <a:t> </a:t>
            </a:r>
            <a:r>
              <a:rPr sz="3900" spc="-25" dirty="0"/>
              <a:t>IDE</a:t>
            </a:r>
            <a:endParaRPr sz="3900" dirty="0"/>
          </a:p>
        </p:txBody>
      </p:sp>
      <p:sp>
        <p:nvSpPr>
          <p:cNvPr id="3" name="object 3"/>
          <p:cNvSpPr txBox="1"/>
          <p:nvPr/>
        </p:nvSpPr>
        <p:spPr>
          <a:xfrm>
            <a:off x="485674" y="930655"/>
            <a:ext cx="3614420" cy="3342004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374015" indent="-361315">
              <a:lnSpc>
                <a:spcPct val="100000"/>
              </a:lnSpc>
              <a:spcBef>
                <a:spcPts val="484"/>
              </a:spcBef>
              <a:buClr>
                <a:srgbClr val="FFFFFF"/>
              </a:buClr>
              <a:buAutoNum type="arabicPeriod"/>
              <a:tabLst>
                <a:tab pos="374015" algn="l"/>
              </a:tabLst>
            </a:pPr>
            <a:r>
              <a:rPr sz="2100" dirty="0">
                <a:solidFill>
                  <a:srgbClr val="FFA50A"/>
                </a:solidFill>
                <a:latin typeface="Arial MT"/>
                <a:cs typeface="Arial MT"/>
              </a:rPr>
              <a:t>Streamlines</a:t>
            </a:r>
            <a:r>
              <a:rPr sz="2100" spc="-110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2100" spc="-10" dirty="0">
                <a:solidFill>
                  <a:srgbClr val="FFFFFF"/>
                </a:solidFill>
                <a:latin typeface="Arial MT"/>
                <a:cs typeface="Arial MT"/>
              </a:rPr>
              <a:t>development.</a:t>
            </a:r>
            <a:endParaRPr sz="2100" dirty="0">
              <a:latin typeface="Arial MT"/>
              <a:cs typeface="Arial MT"/>
            </a:endParaRPr>
          </a:p>
          <a:p>
            <a:pPr marL="374015" indent="-361315">
              <a:lnSpc>
                <a:spcPct val="100000"/>
              </a:lnSpc>
              <a:spcBef>
                <a:spcPts val="380"/>
              </a:spcBef>
              <a:buAutoNum type="arabicPeriod"/>
              <a:tabLst>
                <a:tab pos="374015" algn="l"/>
              </a:tabLst>
            </a:pPr>
            <a:r>
              <a:rPr sz="2100" dirty="0">
                <a:solidFill>
                  <a:srgbClr val="FFFFFF"/>
                </a:solidFill>
                <a:latin typeface="Arial MT"/>
                <a:cs typeface="Arial MT"/>
              </a:rPr>
              <a:t>Increases</a:t>
            </a:r>
            <a:r>
              <a:rPr sz="2100" spc="-7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spc="-10" dirty="0">
                <a:solidFill>
                  <a:srgbClr val="00FF00"/>
                </a:solidFill>
                <a:latin typeface="Arial MT"/>
                <a:cs typeface="Arial MT"/>
              </a:rPr>
              <a:t>productivity</a:t>
            </a:r>
            <a:r>
              <a:rPr sz="2100" spc="-10" dirty="0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2100" dirty="0">
              <a:latin typeface="Arial MT"/>
              <a:cs typeface="Arial MT"/>
            </a:endParaRPr>
          </a:p>
          <a:p>
            <a:pPr marL="374015" indent="-361315">
              <a:lnSpc>
                <a:spcPct val="100000"/>
              </a:lnSpc>
              <a:spcBef>
                <a:spcPts val="385"/>
              </a:spcBef>
              <a:buClr>
                <a:srgbClr val="FFFFFF"/>
              </a:buClr>
              <a:buAutoNum type="arabicPeriod"/>
              <a:tabLst>
                <a:tab pos="374015" algn="l"/>
              </a:tabLst>
            </a:pPr>
            <a:r>
              <a:rPr sz="2100" dirty="0">
                <a:solidFill>
                  <a:srgbClr val="FFA50A"/>
                </a:solidFill>
                <a:latin typeface="Arial MT"/>
                <a:cs typeface="Arial MT"/>
              </a:rPr>
              <a:t>Simplifies</a:t>
            </a:r>
            <a:r>
              <a:rPr sz="2100" spc="-70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2100" dirty="0">
                <a:solidFill>
                  <a:srgbClr val="FFFFFF"/>
                </a:solidFill>
                <a:latin typeface="Arial MT"/>
                <a:cs typeface="Arial MT"/>
              </a:rPr>
              <a:t>complex</a:t>
            </a:r>
            <a:r>
              <a:rPr sz="2100" spc="-7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spc="-10" dirty="0">
                <a:solidFill>
                  <a:srgbClr val="FFFFFF"/>
                </a:solidFill>
                <a:latin typeface="Arial MT"/>
                <a:cs typeface="Arial MT"/>
              </a:rPr>
              <a:t>tasks.</a:t>
            </a:r>
            <a:endParaRPr sz="2100" dirty="0">
              <a:latin typeface="Arial MT"/>
              <a:cs typeface="Arial MT"/>
            </a:endParaRPr>
          </a:p>
          <a:p>
            <a:pPr marL="374015" indent="-361315">
              <a:lnSpc>
                <a:spcPct val="100000"/>
              </a:lnSpc>
              <a:spcBef>
                <a:spcPts val="385"/>
              </a:spcBef>
              <a:buAutoNum type="arabicPeriod"/>
              <a:tabLst>
                <a:tab pos="374015" algn="l"/>
              </a:tabLst>
            </a:pPr>
            <a:r>
              <a:rPr sz="2100" dirty="0">
                <a:solidFill>
                  <a:srgbClr val="FFFFFF"/>
                </a:solidFill>
                <a:latin typeface="Arial MT"/>
                <a:cs typeface="Arial MT"/>
              </a:rPr>
              <a:t>Offers</a:t>
            </a:r>
            <a:r>
              <a:rPr sz="21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21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dirty="0">
                <a:solidFill>
                  <a:srgbClr val="00FF00"/>
                </a:solidFill>
                <a:latin typeface="Arial MT"/>
                <a:cs typeface="Arial MT"/>
              </a:rPr>
              <a:t>unified</a:t>
            </a:r>
            <a:r>
              <a:rPr sz="2100" spc="-35" dirty="0">
                <a:solidFill>
                  <a:srgbClr val="00FF00"/>
                </a:solidFill>
                <a:latin typeface="Arial MT"/>
                <a:cs typeface="Arial MT"/>
              </a:rPr>
              <a:t> </a:t>
            </a:r>
            <a:r>
              <a:rPr sz="2100" spc="-10" dirty="0">
                <a:solidFill>
                  <a:srgbClr val="FFFFFF"/>
                </a:solidFill>
                <a:latin typeface="Arial MT"/>
                <a:cs typeface="Arial MT"/>
              </a:rPr>
              <a:t>workspace.</a:t>
            </a:r>
            <a:endParaRPr sz="2100" dirty="0">
              <a:latin typeface="Arial MT"/>
              <a:cs typeface="Arial MT"/>
            </a:endParaRPr>
          </a:p>
          <a:p>
            <a:pPr marL="374015" indent="-361315">
              <a:lnSpc>
                <a:spcPct val="100000"/>
              </a:lnSpc>
              <a:spcBef>
                <a:spcPts val="360"/>
              </a:spcBef>
              <a:buClr>
                <a:srgbClr val="FFFFFF"/>
              </a:buClr>
              <a:buAutoNum type="arabicPeriod"/>
              <a:tabLst>
                <a:tab pos="374015" algn="l"/>
              </a:tabLst>
            </a:pPr>
            <a:r>
              <a:rPr sz="2100" dirty="0">
                <a:solidFill>
                  <a:srgbClr val="FFA50A"/>
                </a:solidFill>
                <a:latin typeface="Arial MT"/>
                <a:cs typeface="Arial MT"/>
              </a:rPr>
              <a:t>IDE</a:t>
            </a:r>
            <a:r>
              <a:rPr sz="2100" spc="-5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2100" spc="-10" dirty="0">
                <a:solidFill>
                  <a:srgbClr val="FFFFFF"/>
                </a:solidFill>
                <a:latin typeface="Arial MT"/>
                <a:cs typeface="Arial MT"/>
              </a:rPr>
              <a:t>Features</a:t>
            </a:r>
            <a:endParaRPr sz="2100" dirty="0">
              <a:latin typeface="Arial MT"/>
              <a:cs typeface="Arial MT"/>
            </a:endParaRPr>
          </a:p>
          <a:p>
            <a:pPr marL="831215" lvl="1" indent="-361315">
              <a:lnSpc>
                <a:spcPct val="100000"/>
              </a:lnSpc>
              <a:spcBef>
                <a:spcPts val="385"/>
              </a:spcBef>
              <a:buAutoNum type="arabicPeriod"/>
              <a:tabLst>
                <a:tab pos="831215" algn="l"/>
              </a:tabLst>
            </a:pPr>
            <a:r>
              <a:rPr sz="2100" dirty="0">
                <a:solidFill>
                  <a:srgbClr val="FFFFFF"/>
                </a:solidFill>
                <a:latin typeface="Arial MT"/>
                <a:cs typeface="Arial MT"/>
              </a:rPr>
              <a:t>Code</a:t>
            </a:r>
            <a:r>
              <a:rPr sz="21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spc="-10" dirty="0">
                <a:solidFill>
                  <a:srgbClr val="00FF00"/>
                </a:solidFill>
                <a:latin typeface="Arial MT"/>
                <a:cs typeface="Arial MT"/>
              </a:rPr>
              <a:t>Autocomplete</a:t>
            </a:r>
            <a:endParaRPr sz="2100" dirty="0">
              <a:latin typeface="Arial MT"/>
              <a:cs typeface="Arial MT"/>
            </a:endParaRPr>
          </a:p>
          <a:p>
            <a:pPr marL="831215" lvl="1" indent="-361315">
              <a:lnSpc>
                <a:spcPct val="100000"/>
              </a:lnSpc>
              <a:spcBef>
                <a:spcPts val="384"/>
              </a:spcBef>
              <a:buAutoNum type="arabicPeriod"/>
              <a:tabLst>
                <a:tab pos="831215" algn="l"/>
              </a:tabLst>
            </a:pPr>
            <a:r>
              <a:rPr sz="2100" dirty="0">
                <a:solidFill>
                  <a:srgbClr val="FFFFFF"/>
                </a:solidFill>
                <a:latin typeface="Arial MT"/>
                <a:cs typeface="Arial MT"/>
              </a:rPr>
              <a:t>Syntax</a:t>
            </a:r>
            <a:r>
              <a:rPr sz="21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spc="-10" dirty="0">
                <a:solidFill>
                  <a:srgbClr val="00FF00"/>
                </a:solidFill>
                <a:latin typeface="Arial MT"/>
                <a:cs typeface="Arial MT"/>
              </a:rPr>
              <a:t>Highlighting</a:t>
            </a:r>
            <a:endParaRPr sz="2100" dirty="0">
              <a:latin typeface="Arial MT"/>
              <a:cs typeface="Arial MT"/>
            </a:endParaRPr>
          </a:p>
          <a:p>
            <a:pPr marL="831215" lvl="1" indent="-361315">
              <a:lnSpc>
                <a:spcPct val="100000"/>
              </a:lnSpc>
              <a:spcBef>
                <a:spcPts val="380"/>
              </a:spcBef>
              <a:buClr>
                <a:srgbClr val="FFFFFF"/>
              </a:buClr>
              <a:buAutoNum type="arabicPeriod"/>
              <a:tabLst>
                <a:tab pos="831215" algn="l"/>
              </a:tabLst>
            </a:pPr>
            <a:r>
              <a:rPr sz="2100" dirty="0">
                <a:solidFill>
                  <a:srgbClr val="00FF00"/>
                </a:solidFill>
                <a:latin typeface="Arial MT"/>
                <a:cs typeface="Arial MT"/>
              </a:rPr>
              <a:t>Version</a:t>
            </a:r>
            <a:r>
              <a:rPr sz="2100" spc="-50" dirty="0">
                <a:solidFill>
                  <a:srgbClr val="00FF00"/>
                </a:solidFill>
                <a:latin typeface="Arial MT"/>
                <a:cs typeface="Arial MT"/>
              </a:rPr>
              <a:t> </a:t>
            </a:r>
            <a:r>
              <a:rPr sz="2100" spc="-10" dirty="0">
                <a:solidFill>
                  <a:srgbClr val="00FF00"/>
                </a:solidFill>
                <a:latin typeface="Arial MT"/>
                <a:cs typeface="Arial MT"/>
              </a:rPr>
              <a:t>Control</a:t>
            </a:r>
            <a:endParaRPr sz="2100" dirty="0">
              <a:latin typeface="Arial MT"/>
              <a:cs typeface="Arial MT"/>
            </a:endParaRPr>
          </a:p>
          <a:p>
            <a:pPr marL="831215" lvl="1" indent="-361315">
              <a:lnSpc>
                <a:spcPct val="100000"/>
              </a:lnSpc>
              <a:spcBef>
                <a:spcPts val="385"/>
              </a:spcBef>
              <a:buClr>
                <a:srgbClr val="FFFFFF"/>
              </a:buClr>
              <a:buAutoNum type="arabicPeriod"/>
              <a:tabLst>
                <a:tab pos="831215" algn="l"/>
              </a:tabLst>
            </a:pPr>
            <a:r>
              <a:rPr sz="2100" dirty="0">
                <a:solidFill>
                  <a:srgbClr val="00FF00"/>
                </a:solidFill>
                <a:latin typeface="Arial MT"/>
                <a:cs typeface="Arial MT"/>
              </a:rPr>
              <a:t>Error</a:t>
            </a:r>
            <a:r>
              <a:rPr sz="2100" spc="-30" dirty="0">
                <a:solidFill>
                  <a:srgbClr val="00FF00"/>
                </a:solidFill>
                <a:latin typeface="Arial MT"/>
                <a:cs typeface="Arial MT"/>
              </a:rPr>
              <a:t> </a:t>
            </a:r>
            <a:r>
              <a:rPr sz="2100" spc="-10" dirty="0">
                <a:solidFill>
                  <a:srgbClr val="FFFFFF"/>
                </a:solidFill>
                <a:latin typeface="Arial MT"/>
                <a:cs typeface="Arial MT"/>
              </a:rPr>
              <a:t>Checking</a:t>
            </a:r>
            <a:endParaRPr sz="2100" dirty="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rcRect b="5748"/>
          <a:stretch>
            <a:fillRect/>
          </a:stretch>
        </p:blipFill>
        <p:spPr>
          <a:xfrm>
            <a:off x="4724400" y="819150"/>
            <a:ext cx="4190365" cy="3949493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xfrm>
            <a:off x="2047875" y="282563"/>
            <a:ext cx="5048250" cy="619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900" dirty="0">
                <a:solidFill>
                  <a:srgbClr val="FFFFFF"/>
                </a:solidFill>
              </a:rPr>
              <a:t>7.</a:t>
            </a:r>
            <a:r>
              <a:rPr sz="3900" spc="30" dirty="0">
                <a:solidFill>
                  <a:srgbClr val="FFFFFF"/>
                </a:solidFill>
              </a:rPr>
              <a:t> </a:t>
            </a:r>
            <a:r>
              <a:rPr sz="3900" dirty="0"/>
              <a:t>Install</a:t>
            </a:r>
            <a:r>
              <a:rPr sz="3900" spc="35" dirty="0"/>
              <a:t> </a:t>
            </a:r>
            <a:r>
              <a:rPr sz="3900" dirty="0">
                <a:solidFill>
                  <a:srgbClr val="FFFFFF"/>
                </a:solidFill>
              </a:rPr>
              <a:t>latest</a:t>
            </a:r>
            <a:r>
              <a:rPr sz="3900" spc="40" dirty="0">
                <a:solidFill>
                  <a:srgbClr val="FFFFFF"/>
                </a:solidFill>
              </a:rPr>
              <a:t> </a:t>
            </a:r>
            <a:r>
              <a:rPr sz="3900" spc="-20" dirty="0">
                <a:solidFill>
                  <a:srgbClr val="02FF00"/>
                </a:solidFill>
              </a:rPr>
              <a:t>Node</a:t>
            </a:r>
            <a:endParaRPr sz="3900" dirty="0"/>
          </a:p>
        </p:txBody>
      </p:sp>
      <p:sp>
        <p:nvSpPr>
          <p:cNvPr id="3" name="object 3"/>
          <p:cNvSpPr txBox="1"/>
          <p:nvPr/>
        </p:nvSpPr>
        <p:spPr>
          <a:xfrm>
            <a:off x="1371600" y="2495550"/>
            <a:ext cx="2219325" cy="14234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FFFFFF"/>
                </a:solidFill>
                <a:latin typeface="Arial MT"/>
                <a:cs typeface="Arial MT"/>
              </a:rPr>
              <a:t>Search</a:t>
            </a:r>
            <a:r>
              <a:rPr sz="30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endParaRPr lang="en-US" sz="3000" spc="-40" dirty="0">
              <a:solidFill>
                <a:srgbClr val="FFFFFF"/>
              </a:solidFill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FFFFFF"/>
                </a:solidFill>
                <a:latin typeface="Arial MT"/>
                <a:cs typeface="Arial MT"/>
              </a:rPr>
              <a:t>Download</a:t>
            </a:r>
            <a:r>
              <a:rPr sz="30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endParaRPr lang="en-US" sz="3000" spc="-35" dirty="0">
              <a:solidFill>
                <a:srgbClr val="FFFFFF"/>
              </a:solidFill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10" dirty="0">
                <a:solidFill>
                  <a:srgbClr val="FFFFFF"/>
                </a:solidFill>
                <a:latin typeface="Arial MT"/>
                <a:cs typeface="Arial MT"/>
              </a:rPr>
              <a:t>NodeJS</a:t>
            </a:r>
            <a:endParaRPr sz="3000" dirty="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71600" y="1410691"/>
            <a:ext cx="1577834" cy="9651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CE4CB03-B564-7A38-B8EF-C2749DF40C5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3491" y="1504628"/>
            <a:ext cx="4579171" cy="2805146"/>
          </a:xfrm>
          <a:prstGeom prst="rect">
            <a:avLst/>
          </a:prstGeom>
          <a:solidFill>
            <a:srgbClr val="FFFFFF">
              <a:shade val="85000"/>
            </a:srgbClr>
          </a:solidFill>
          <a:ln w="381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77912" y="265429"/>
            <a:ext cx="6988176" cy="75539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54710">
              <a:lnSpc>
                <a:spcPct val="100000"/>
              </a:lnSpc>
              <a:spcBef>
                <a:spcPts val="100"/>
              </a:spcBef>
            </a:pPr>
            <a:r>
              <a:rPr sz="3900" dirty="0">
                <a:solidFill>
                  <a:srgbClr val="FFFFFF"/>
                </a:solidFill>
              </a:rPr>
              <a:t>7.</a:t>
            </a:r>
            <a:r>
              <a:rPr sz="3900" spc="35" dirty="0">
                <a:solidFill>
                  <a:srgbClr val="FFFFFF"/>
                </a:solidFill>
              </a:rPr>
              <a:t> </a:t>
            </a:r>
            <a:r>
              <a:rPr sz="3900" dirty="0">
                <a:solidFill>
                  <a:srgbClr val="FFFFFF"/>
                </a:solidFill>
              </a:rPr>
              <a:t>Installation</a:t>
            </a:r>
            <a:r>
              <a:rPr sz="3900" spc="60" dirty="0">
                <a:solidFill>
                  <a:srgbClr val="FFFFFF"/>
                </a:solidFill>
              </a:rPr>
              <a:t> </a:t>
            </a:r>
            <a:r>
              <a:rPr sz="3900" dirty="0">
                <a:solidFill>
                  <a:srgbClr val="FFFFFF"/>
                </a:solidFill>
              </a:rPr>
              <a:t>&amp;</a:t>
            </a:r>
            <a:r>
              <a:rPr sz="3900" spc="60" dirty="0">
                <a:solidFill>
                  <a:srgbClr val="FFFFFF"/>
                </a:solidFill>
              </a:rPr>
              <a:t> </a:t>
            </a:r>
            <a:r>
              <a:rPr sz="3900" spc="-10" dirty="0"/>
              <a:t>Setup</a:t>
            </a:r>
            <a:endParaRPr sz="3900" dirty="0"/>
          </a:p>
        </p:txBody>
      </p:sp>
      <p:sp>
        <p:nvSpPr>
          <p:cNvPr id="3" name="object 3"/>
          <p:cNvSpPr txBox="1"/>
          <p:nvPr/>
        </p:nvSpPr>
        <p:spPr>
          <a:xfrm>
            <a:off x="1262270" y="1541136"/>
            <a:ext cx="4267200" cy="1590820"/>
          </a:xfrm>
          <a:prstGeom prst="rect">
            <a:avLst/>
          </a:prstGeom>
        </p:spPr>
        <p:txBody>
          <a:bodyPr vert="horz" wrap="square" lIns="0" tIns="76835" rIns="0" bIns="0" rtlCol="0">
            <a:spAutoFit/>
          </a:bodyPr>
          <a:lstStyle/>
          <a:p>
            <a:pPr marL="431165" indent="-418465">
              <a:lnSpc>
                <a:spcPct val="100000"/>
              </a:lnSpc>
              <a:spcBef>
                <a:spcPts val="605"/>
              </a:spcBef>
              <a:buClr>
                <a:srgbClr val="00FF00"/>
              </a:buClr>
              <a:buAutoNum type="arabicPeriod"/>
              <a:tabLst>
                <a:tab pos="431165" algn="l"/>
              </a:tabLst>
            </a:pPr>
            <a:r>
              <a:rPr sz="3000" dirty="0">
                <a:solidFill>
                  <a:srgbClr val="FFFFFF"/>
                </a:solidFill>
                <a:latin typeface="Arial MT"/>
                <a:cs typeface="Arial MT"/>
              </a:rPr>
              <a:t>Search</a:t>
            </a:r>
            <a:r>
              <a:rPr sz="30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dirty="0">
                <a:solidFill>
                  <a:srgbClr val="FFFFFF"/>
                </a:solidFill>
                <a:latin typeface="Arial MT"/>
                <a:cs typeface="Arial MT"/>
              </a:rPr>
              <a:t>VS</a:t>
            </a:r>
            <a:r>
              <a:rPr sz="3000" spc="-20" dirty="0">
                <a:solidFill>
                  <a:srgbClr val="FFFFFF"/>
                </a:solidFill>
                <a:latin typeface="Arial MT"/>
                <a:cs typeface="Arial MT"/>
              </a:rPr>
              <a:t> Code</a:t>
            </a:r>
            <a:endParaRPr sz="3000" dirty="0">
              <a:latin typeface="Arial MT"/>
              <a:cs typeface="Arial MT"/>
            </a:endParaRPr>
          </a:p>
          <a:p>
            <a:pPr marL="431165" indent="-418465">
              <a:lnSpc>
                <a:spcPct val="100000"/>
              </a:lnSpc>
              <a:spcBef>
                <a:spcPts val="500"/>
              </a:spcBef>
              <a:buClr>
                <a:srgbClr val="00FF00"/>
              </a:buClr>
              <a:buAutoNum type="arabicPeriod"/>
              <a:tabLst>
                <a:tab pos="431165" algn="l"/>
              </a:tabLst>
            </a:pPr>
            <a:r>
              <a:rPr sz="3000" dirty="0">
                <a:solidFill>
                  <a:srgbClr val="FFFFFF"/>
                </a:solidFill>
                <a:latin typeface="Arial MT"/>
                <a:cs typeface="Arial MT"/>
              </a:rPr>
              <a:t>Keep</a:t>
            </a:r>
            <a:r>
              <a:rPr sz="30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dirty="0">
                <a:solidFill>
                  <a:srgbClr val="FFFFFF"/>
                </a:solidFill>
                <a:latin typeface="Arial MT"/>
                <a:cs typeface="Arial MT"/>
              </a:rPr>
              <a:t>Your</a:t>
            </a:r>
            <a:r>
              <a:rPr sz="30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endParaRPr lang="en-US" sz="3000" spc="-20" dirty="0">
              <a:solidFill>
                <a:srgbClr val="FFFFFF"/>
              </a:solidFill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500"/>
              </a:spcBef>
              <a:buClr>
                <a:srgbClr val="00FF00"/>
              </a:buClr>
              <a:tabLst>
                <a:tab pos="431165" algn="l"/>
              </a:tabLst>
            </a:pPr>
            <a:r>
              <a:rPr lang="en-IN" sz="3000" spc="-20" dirty="0">
                <a:solidFill>
                  <a:srgbClr val="FFFFFF"/>
                </a:solidFill>
                <a:latin typeface="Arial MT"/>
                <a:cs typeface="Arial MT"/>
              </a:rPr>
              <a:t>	</a:t>
            </a:r>
            <a:r>
              <a:rPr sz="3000" dirty="0">
                <a:solidFill>
                  <a:srgbClr val="02FF00"/>
                </a:solidFill>
                <a:latin typeface="Arial MT"/>
                <a:cs typeface="Arial MT"/>
              </a:rPr>
              <a:t>Software</a:t>
            </a:r>
            <a:r>
              <a:rPr sz="3000" spc="-3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3000" dirty="0">
                <a:solidFill>
                  <a:srgbClr val="FFFFFF"/>
                </a:solidFill>
                <a:latin typeface="Arial MT"/>
                <a:cs typeface="Arial MT"/>
              </a:rPr>
              <a:t>up</a:t>
            </a:r>
            <a:r>
              <a:rPr sz="30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30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-20" dirty="0">
                <a:solidFill>
                  <a:srgbClr val="FFFFFF"/>
                </a:solidFill>
                <a:latin typeface="Arial MT"/>
                <a:cs typeface="Arial MT"/>
              </a:rPr>
              <a:t>date</a:t>
            </a:r>
            <a:endParaRPr sz="3000" dirty="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62600" y="1384046"/>
            <a:ext cx="2057400" cy="1905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77912" y="167640"/>
            <a:ext cx="6988176" cy="75539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87375">
              <a:lnSpc>
                <a:spcPct val="100000"/>
              </a:lnSpc>
              <a:spcBef>
                <a:spcPts val="100"/>
              </a:spcBef>
            </a:pPr>
            <a:r>
              <a:rPr sz="3900" dirty="0">
                <a:solidFill>
                  <a:srgbClr val="FFFFFF"/>
                </a:solidFill>
              </a:rPr>
              <a:t>7.</a:t>
            </a:r>
            <a:r>
              <a:rPr sz="3900" spc="-15" dirty="0">
                <a:solidFill>
                  <a:srgbClr val="FFFFFF"/>
                </a:solidFill>
              </a:rPr>
              <a:t> </a:t>
            </a:r>
            <a:r>
              <a:rPr sz="3900" spc="-10" dirty="0"/>
              <a:t>VsCode</a:t>
            </a:r>
            <a:r>
              <a:rPr sz="3900" spc="-345" dirty="0"/>
              <a:t> </a:t>
            </a:r>
            <a:r>
              <a:rPr sz="2400" dirty="0">
                <a:solidFill>
                  <a:srgbClr val="FFFFFF"/>
                </a:solidFill>
              </a:rPr>
              <a:t>Extensions</a:t>
            </a:r>
            <a:r>
              <a:rPr sz="2400" spc="-25" dirty="0">
                <a:solidFill>
                  <a:srgbClr val="FFFFFF"/>
                </a:solidFill>
              </a:rPr>
              <a:t> </a:t>
            </a:r>
            <a:r>
              <a:rPr sz="2400" dirty="0">
                <a:solidFill>
                  <a:srgbClr val="FFFFFF"/>
                </a:solidFill>
              </a:rPr>
              <a:t>and</a:t>
            </a:r>
            <a:r>
              <a:rPr sz="2400" spc="-15" dirty="0">
                <a:solidFill>
                  <a:srgbClr val="FFFFFF"/>
                </a:solidFill>
              </a:rPr>
              <a:t> </a:t>
            </a:r>
            <a:r>
              <a:rPr sz="2400" spc="-10" dirty="0">
                <a:solidFill>
                  <a:srgbClr val="FFFFFF"/>
                </a:solidFill>
              </a:rPr>
              <a:t>Settings</a:t>
            </a:r>
            <a:endParaRPr sz="2400" dirty="0"/>
          </a:p>
        </p:txBody>
      </p:sp>
      <p:sp>
        <p:nvSpPr>
          <p:cNvPr id="3" name="object 3"/>
          <p:cNvSpPr txBox="1"/>
          <p:nvPr/>
        </p:nvSpPr>
        <p:spPr>
          <a:xfrm>
            <a:off x="762000" y="1276350"/>
            <a:ext cx="4844415" cy="2116455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431165" indent="-418465">
              <a:lnSpc>
                <a:spcPct val="100000"/>
              </a:lnSpc>
              <a:spcBef>
                <a:spcPts val="580"/>
              </a:spcBef>
              <a:buClr>
                <a:srgbClr val="00FF00"/>
              </a:buClr>
              <a:buAutoNum type="arabicPeriod"/>
              <a:tabLst>
                <a:tab pos="431165" algn="l"/>
              </a:tabLst>
            </a:pPr>
            <a:r>
              <a:rPr sz="3000" dirty="0">
                <a:solidFill>
                  <a:srgbClr val="FFFFFF"/>
                </a:solidFill>
                <a:latin typeface="Arial MT"/>
                <a:cs typeface="Arial MT"/>
              </a:rPr>
              <a:t>Live</a:t>
            </a:r>
            <a:r>
              <a:rPr sz="30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dirty="0">
                <a:solidFill>
                  <a:srgbClr val="FFFFFF"/>
                </a:solidFill>
                <a:latin typeface="Arial MT"/>
                <a:cs typeface="Arial MT"/>
              </a:rPr>
              <a:t>Server</a:t>
            </a:r>
            <a:r>
              <a:rPr sz="30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dirty="0">
                <a:solidFill>
                  <a:srgbClr val="FFFFFF"/>
                </a:solidFill>
                <a:latin typeface="Arial MT"/>
                <a:cs typeface="Arial MT"/>
              </a:rPr>
              <a:t>/</a:t>
            </a:r>
            <a:r>
              <a:rPr sz="30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dirty="0">
                <a:solidFill>
                  <a:srgbClr val="FFFFFF"/>
                </a:solidFill>
                <a:latin typeface="Arial MT"/>
                <a:cs typeface="Arial MT"/>
              </a:rPr>
              <a:t>Live</a:t>
            </a:r>
            <a:r>
              <a:rPr sz="30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-10" dirty="0">
                <a:solidFill>
                  <a:srgbClr val="FFFFFF"/>
                </a:solidFill>
                <a:latin typeface="Arial MT"/>
                <a:cs typeface="Arial MT"/>
              </a:rPr>
              <a:t>Preview</a:t>
            </a:r>
            <a:endParaRPr sz="3000" dirty="0">
              <a:latin typeface="Arial MT"/>
              <a:cs typeface="Arial MT"/>
            </a:endParaRPr>
          </a:p>
          <a:p>
            <a:pPr marL="431165" indent="-418465">
              <a:lnSpc>
                <a:spcPct val="100000"/>
              </a:lnSpc>
              <a:spcBef>
                <a:spcPts val="480"/>
              </a:spcBef>
              <a:buClr>
                <a:srgbClr val="00FF00"/>
              </a:buClr>
              <a:buAutoNum type="arabicPeriod"/>
              <a:tabLst>
                <a:tab pos="431165" algn="l"/>
              </a:tabLst>
            </a:pPr>
            <a:r>
              <a:rPr sz="3000" dirty="0">
                <a:solidFill>
                  <a:srgbClr val="FFFFFF"/>
                </a:solidFill>
                <a:latin typeface="Arial MT"/>
                <a:cs typeface="Arial MT"/>
              </a:rPr>
              <a:t>Prettier</a:t>
            </a:r>
            <a:r>
              <a:rPr sz="30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dirty="0">
                <a:solidFill>
                  <a:srgbClr val="FFFFFF"/>
                </a:solidFill>
                <a:latin typeface="Arial MT"/>
                <a:cs typeface="Arial MT"/>
              </a:rPr>
              <a:t>(Format</a:t>
            </a:r>
            <a:r>
              <a:rPr sz="30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dirty="0">
                <a:solidFill>
                  <a:srgbClr val="FFFFFF"/>
                </a:solidFill>
                <a:latin typeface="Arial MT"/>
                <a:cs typeface="Arial MT"/>
              </a:rPr>
              <a:t>on</a:t>
            </a:r>
            <a:r>
              <a:rPr sz="3000" spc="-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-10" dirty="0">
                <a:solidFill>
                  <a:srgbClr val="FFFFFF"/>
                </a:solidFill>
                <a:latin typeface="Arial MT"/>
                <a:cs typeface="Arial MT"/>
              </a:rPr>
              <a:t>Save)</a:t>
            </a:r>
            <a:endParaRPr sz="3000" dirty="0">
              <a:latin typeface="Arial MT"/>
              <a:cs typeface="Arial MT"/>
            </a:endParaRPr>
          </a:p>
          <a:p>
            <a:pPr marL="431165" indent="-418465">
              <a:lnSpc>
                <a:spcPct val="100000"/>
              </a:lnSpc>
              <a:spcBef>
                <a:spcPts val="600"/>
              </a:spcBef>
              <a:buClr>
                <a:srgbClr val="00FF00"/>
              </a:buClr>
              <a:buAutoNum type="arabicPeriod"/>
              <a:tabLst>
                <a:tab pos="431165" algn="l"/>
              </a:tabLst>
            </a:pPr>
            <a:r>
              <a:rPr sz="3000" dirty="0">
                <a:solidFill>
                  <a:srgbClr val="FFFFFF"/>
                </a:solidFill>
                <a:latin typeface="Arial MT"/>
                <a:cs typeface="Arial MT"/>
              </a:rPr>
              <a:t>Line</a:t>
            </a:r>
            <a:r>
              <a:rPr sz="30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-20" dirty="0">
                <a:solidFill>
                  <a:srgbClr val="FFFFFF"/>
                </a:solidFill>
                <a:latin typeface="Arial MT"/>
                <a:cs typeface="Arial MT"/>
              </a:rPr>
              <a:t>Wrap</a:t>
            </a:r>
            <a:endParaRPr sz="3000" dirty="0">
              <a:latin typeface="Arial MT"/>
              <a:cs typeface="Arial MT"/>
            </a:endParaRPr>
          </a:p>
          <a:p>
            <a:pPr marL="431165" indent="-418465">
              <a:lnSpc>
                <a:spcPct val="100000"/>
              </a:lnSpc>
              <a:spcBef>
                <a:spcPts val="500"/>
              </a:spcBef>
              <a:buClr>
                <a:srgbClr val="00FF00"/>
              </a:buClr>
              <a:buAutoNum type="arabicPeriod"/>
              <a:tabLst>
                <a:tab pos="431165" algn="l"/>
              </a:tabLst>
            </a:pPr>
            <a:r>
              <a:rPr sz="3000" dirty="0">
                <a:solidFill>
                  <a:srgbClr val="FFFFFF"/>
                </a:solidFill>
                <a:latin typeface="Arial MT"/>
                <a:cs typeface="Arial MT"/>
              </a:rPr>
              <a:t>Tab</a:t>
            </a:r>
            <a:r>
              <a:rPr sz="30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dirty="0">
                <a:solidFill>
                  <a:srgbClr val="FFFFFF"/>
                </a:solidFill>
                <a:latin typeface="Arial MT"/>
                <a:cs typeface="Arial MT"/>
              </a:rPr>
              <a:t>Size</a:t>
            </a:r>
            <a:r>
              <a:rPr sz="30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dirty="0">
                <a:solidFill>
                  <a:srgbClr val="FFFFFF"/>
                </a:solidFill>
                <a:latin typeface="Arial MT"/>
                <a:cs typeface="Arial MT"/>
              </a:rPr>
              <a:t>from</a:t>
            </a:r>
            <a:r>
              <a:rPr sz="30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dirty="0">
                <a:solidFill>
                  <a:srgbClr val="FFFFFF"/>
                </a:solidFill>
                <a:latin typeface="Arial MT"/>
                <a:cs typeface="Arial MT"/>
              </a:rPr>
              <a:t>4</a:t>
            </a:r>
            <a:r>
              <a:rPr sz="30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30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-50" dirty="0">
                <a:solidFill>
                  <a:srgbClr val="FFFFFF"/>
                </a:solidFill>
                <a:latin typeface="Arial MT"/>
                <a:cs typeface="Arial MT"/>
              </a:rPr>
              <a:t>2</a:t>
            </a:r>
            <a:endParaRPr sz="3000" dirty="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06440" y="2647950"/>
            <a:ext cx="1203960" cy="120396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010400" y="1422654"/>
            <a:ext cx="1149096" cy="1149096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77912" y="180774"/>
            <a:ext cx="6988176" cy="75539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49325">
              <a:lnSpc>
                <a:spcPct val="100000"/>
              </a:lnSpc>
              <a:spcBef>
                <a:spcPts val="100"/>
              </a:spcBef>
            </a:pPr>
            <a:r>
              <a:rPr sz="3900" dirty="0">
                <a:solidFill>
                  <a:srgbClr val="FFFFFF"/>
                </a:solidFill>
              </a:rPr>
              <a:t>8.</a:t>
            </a:r>
            <a:r>
              <a:rPr sz="3900" spc="5" dirty="0">
                <a:solidFill>
                  <a:srgbClr val="FFFFFF"/>
                </a:solidFill>
              </a:rPr>
              <a:t> </a:t>
            </a:r>
            <a:r>
              <a:rPr sz="3900" dirty="0"/>
              <a:t>Create</a:t>
            </a:r>
            <a:r>
              <a:rPr sz="3900" spc="15" dirty="0"/>
              <a:t> </a:t>
            </a:r>
            <a:r>
              <a:rPr sz="3900" dirty="0">
                <a:solidFill>
                  <a:srgbClr val="FFFFFF"/>
                </a:solidFill>
              </a:rPr>
              <a:t>a</a:t>
            </a:r>
            <a:r>
              <a:rPr sz="3900" spc="20" dirty="0">
                <a:solidFill>
                  <a:srgbClr val="FFFFFF"/>
                </a:solidFill>
              </a:rPr>
              <a:t> </a:t>
            </a:r>
            <a:r>
              <a:rPr sz="3900" dirty="0">
                <a:solidFill>
                  <a:srgbClr val="02FF00"/>
                </a:solidFill>
              </a:rPr>
              <a:t>React</a:t>
            </a:r>
            <a:r>
              <a:rPr sz="3900" spc="20" dirty="0">
                <a:solidFill>
                  <a:srgbClr val="02FF00"/>
                </a:solidFill>
              </a:rPr>
              <a:t> </a:t>
            </a:r>
            <a:r>
              <a:rPr sz="3900" spc="-25" dirty="0">
                <a:solidFill>
                  <a:srgbClr val="02FF00"/>
                </a:solidFill>
              </a:rPr>
              <a:t>App</a:t>
            </a:r>
            <a:endParaRPr sz="3900" dirty="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15000" y="1416326"/>
            <a:ext cx="2712185" cy="2627924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10858" y="1428750"/>
            <a:ext cx="4921885" cy="2517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74015" indent="-361315">
              <a:lnSpc>
                <a:spcPts val="2260"/>
              </a:lnSpc>
              <a:buClr>
                <a:srgbClr val="FFFFFF"/>
              </a:buClr>
              <a:buSzPct val="116666"/>
              <a:buAutoNum type="arabicPeriod"/>
              <a:tabLst>
                <a:tab pos="374015" algn="l"/>
              </a:tabLst>
            </a:pPr>
            <a:r>
              <a:rPr sz="2000" dirty="0">
                <a:solidFill>
                  <a:srgbClr val="FFA50A"/>
                </a:solidFill>
                <a:latin typeface="Arial MT"/>
                <a:cs typeface="Arial MT"/>
              </a:rPr>
              <a:t>Official</a:t>
            </a:r>
            <a:r>
              <a:rPr sz="2000" spc="-25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tool</a:t>
            </a:r>
            <a:r>
              <a:rPr sz="20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is</a:t>
            </a:r>
            <a:r>
              <a:rPr sz="20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02FF00"/>
                </a:solidFill>
                <a:latin typeface="Arial MT"/>
                <a:cs typeface="Arial MT"/>
              </a:rPr>
              <a:t>CRA(Create</a:t>
            </a:r>
            <a:r>
              <a:rPr sz="2000" spc="-3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02FF00"/>
                </a:solidFill>
                <a:latin typeface="Arial MT"/>
                <a:cs typeface="Arial MT"/>
              </a:rPr>
              <a:t>React</a:t>
            </a:r>
            <a:r>
              <a:rPr sz="2000" spc="-3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2000" spc="-20" dirty="0">
                <a:solidFill>
                  <a:srgbClr val="02FF00"/>
                </a:solidFill>
                <a:latin typeface="Arial MT"/>
                <a:cs typeface="Arial MT"/>
              </a:rPr>
              <a:t>APP)</a:t>
            </a:r>
            <a:endParaRPr sz="2000" dirty="0">
              <a:latin typeface="Arial MT"/>
              <a:cs typeface="Arial MT"/>
            </a:endParaRPr>
          </a:p>
          <a:p>
            <a:pPr marL="374015" indent="-361315">
              <a:lnSpc>
                <a:spcPts val="2450"/>
              </a:lnSpc>
              <a:buClr>
                <a:srgbClr val="FFFFFF"/>
              </a:buClr>
              <a:buSzPct val="116666"/>
              <a:buAutoNum type="arabicPeriod"/>
              <a:tabLst>
                <a:tab pos="374015" algn="l"/>
              </a:tabLst>
            </a:pPr>
            <a:r>
              <a:rPr sz="2000" dirty="0">
                <a:solidFill>
                  <a:srgbClr val="02FF00"/>
                </a:solidFill>
                <a:latin typeface="Arial MT"/>
                <a:cs typeface="Arial MT"/>
              </a:rPr>
              <a:t>Vite</a:t>
            </a:r>
            <a:r>
              <a:rPr sz="2000" spc="-2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is</a:t>
            </a:r>
            <a:r>
              <a:rPr sz="20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20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A50A"/>
                </a:solidFill>
                <a:latin typeface="Arial MT"/>
                <a:cs typeface="Arial MT"/>
              </a:rPr>
              <a:t>modern</a:t>
            </a:r>
            <a:r>
              <a:rPr sz="2000" spc="-20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A50A"/>
                </a:solidFill>
                <a:latin typeface="Arial MT"/>
                <a:cs typeface="Arial MT"/>
              </a:rPr>
              <a:t>tool</a:t>
            </a:r>
            <a:r>
              <a:rPr sz="2000" spc="-5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20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create</a:t>
            </a:r>
            <a:r>
              <a:rPr sz="20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02FF00"/>
                </a:solidFill>
                <a:latin typeface="Arial MT"/>
                <a:cs typeface="Arial MT"/>
              </a:rPr>
              <a:t>React</a:t>
            </a:r>
            <a:r>
              <a:rPr sz="2000" spc="-15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Arial MT"/>
                <a:cs typeface="Arial MT"/>
              </a:rPr>
              <a:t>Project.</a:t>
            </a:r>
            <a:endParaRPr sz="2000" dirty="0">
              <a:latin typeface="Arial MT"/>
              <a:cs typeface="Arial MT"/>
            </a:endParaRPr>
          </a:p>
          <a:p>
            <a:pPr marL="374015" indent="-361315">
              <a:lnSpc>
                <a:spcPts val="2495"/>
              </a:lnSpc>
              <a:buClr>
                <a:srgbClr val="FFFFFF"/>
              </a:buClr>
              <a:buSzPct val="116666"/>
              <a:buAutoNum type="arabicPeriod"/>
              <a:tabLst>
                <a:tab pos="374015" algn="l"/>
              </a:tabLst>
            </a:pPr>
            <a:r>
              <a:rPr sz="2000" dirty="0">
                <a:solidFill>
                  <a:srgbClr val="02FF00"/>
                </a:solidFill>
                <a:latin typeface="Arial MT"/>
                <a:cs typeface="Arial MT"/>
              </a:rPr>
              <a:t>Vite</a:t>
            </a:r>
            <a:r>
              <a:rPr sz="2000" spc="-3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produces</a:t>
            </a:r>
            <a:r>
              <a:rPr sz="20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A50A"/>
                </a:solidFill>
                <a:latin typeface="Arial MT"/>
                <a:cs typeface="Arial MT"/>
              </a:rPr>
              <a:t>Quick</a:t>
            </a:r>
            <a:r>
              <a:rPr sz="2000" spc="-25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A50A"/>
                </a:solidFill>
                <a:latin typeface="Arial MT"/>
                <a:cs typeface="Arial MT"/>
              </a:rPr>
              <a:t>and</a:t>
            </a:r>
            <a:r>
              <a:rPr sz="2000" spc="-25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A50A"/>
                </a:solidFill>
                <a:latin typeface="Arial MT"/>
                <a:cs typeface="Arial MT"/>
              </a:rPr>
              <a:t>Small</a:t>
            </a:r>
            <a:r>
              <a:rPr sz="2000" spc="-25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A50A"/>
                </a:solidFill>
                <a:latin typeface="Arial MT"/>
                <a:cs typeface="Arial MT"/>
              </a:rPr>
              <a:t>bundle</a:t>
            </a:r>
            <a:r>
              <a:rPr sz="2000" spc="-25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2000" spc="-10" dirty="0">
                <a:solidFill>
                  <a:srgbClr val="FFA50A"/>
                </a:solidFill>
                <a:latin typeface="Arial MT"/>
                <a:cs typeface="Arial MT"/>
              </a:rPr>
              <a:t>size</a:t>
            </a:r>
            <a:r>
              <a:rPr sz="2000" spc="-10" dirty="0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2000" dirty="0">
              <a:latin typeface="Arial MT"/>
              <a:cs typeface="Arial MT"/>
            </a:endParaRPr>
          </a:p>
          <a:p>
            <a:pPr marL="374015" indent="-361315">
              <a:lnSpc>
                <a:spcPts val="2495"/>
              </a:lnSpc>
              <a:buClr>
                <a:srgbClr val="FFFFFF"/>
              </a:buClr>
              <a:buSzPct val="116666"/>
              <a:buAutoNum type="arabicPeriod"/>
              <a:tabLst>
                <a:tab pos="374015" algn="l"/>
              </a:tabLst>
            </a:pPr>
            <a:r>
              <a:rPr sz="2000" dirty="0">
                <a:solidFill>
                  <a:srgbClr val="FFA50A"/>
                </a:solidFill>
                <a:latin typeface="Arial MT"/>
                <a:cs typeface="Arial MT"/>
              </a:rPr>
              <a:t>Vite:</a:t>
            </a:r>
            <a:r>
              <a:rPr sz="2000" spc="-30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A50A"/>
                </a:solidFill>
                <a:latin typeface="Arial MT"/>
                <a:cs typeface="Arial MT"/>
              </a:rPr>
              <a:t>Use</a:t>
            </a:r>
            <a:r>
              <a:rPr sz="2000" spc="-15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2000" i="1" dirty="0">
                <a:solidFill>
                  <a:srgbClr val="02FF00"/>
                </a:solidFill>
                <a:latin typeface="Arial"/>
                <a:cs typeface="Arial"/>
              </a:rPr>
              <a:t>npm</a:t>
            </a:r>
            <a:r>
              <a:rPr sz="2000" i="1" spc="-15" dirty="0">
                <a:solidFill>
                  <a:srgbClr val="02FF00"/>
                </a:solidFill>
                <a:latin typeface="Arial"/>
                <a:cs typeface="Arial"/>
              </a:rPr>
              <a:t> </a:t>
            </a:r>
            <a:r>
              <a:rPr sz="2000" i="1" dirty="0">
                <a:solidFill>
                  <a:srgbClr val="02FF00"/>
                </a:solidFill>
                <a:latin typeface="Arial"/>
                <a:cs typeface="Arial"/>
              </a:rPr>
              <a:t>run</a:t>
            </a:r>
            <a:r>
              <a:rPr sz="2000" i="1" spc="-15" dirty="0">
                <a:solidFill>
                  <a:srgbClr val="02FF00"/>
                </a:solidFill>
                <a:latin typeface="Arial"/>
                <a:cs typeface="Arial"/>
              </a:rPr>
              <a:t> </a:t>
            </a:r>
            <a:r>
              <a:rPr sz="2000" i="1" dirty="0">
                <a:solidFill>
                  <a:srgbClr val="02FF00"/>
                </a:solidFill>
                <a:latin typeface="Arial"/>
                <a:cs typeface="Arial"/>
              </a:rPr>
              <a:t>dev</a:t>
            </a:r>
            <a:r>
              <a:rPr sz="2000" i="1" spc="-20" dirty="0">
                <a:solidFill>
                  <a:srgbClr val="02FF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20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launch</a:t>
            </a:r>
            <a:r>
              <a:rPr sz="20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dev</a:t>
            </a:r>
            <a:r>
              <a:rPr sz="20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Arial MT"/>
                <a:cs typeface="Arial MT"/>
              </a:rPr>
              <a:t>server.</a:t>
            </a:r>
            <a:endParaRPr sz="2000" dirty="0">
              <a:latin typeface="Arial MT"/>
              <a:cs typeface="Arial MT"/>
            </a:endParaRPr>
          </a:p>
          <a:p>
            <a:pPr marL="374015" indent="-361315">
              <a:lnSpc>
                <a:spcPts val="2510"/>
              </a:lnSpc>
              <a:buClr>
                <a:srgbClr val="FFFFFF"/>
              </a:buClr>
              <a:buSzPct val="116666"/>
              <a:buAutoNum type="arabicPeriod"/>
              <a:tabLst>
                <a:tab pos="374015" algn="l"/>
              </a:tabLst>
            </a:pPr>
            <a:r>
              <a:rPr sz="2000" dirty="0">
                <a:solidFill>
                  <a:srgbClr val="FFA50A"/>
                </a:solidFill>
                <a:latin typeface="Arial MT"/>
                <a:cs typeface="Arial MT"/>
              </a:rPr>
              <a:t>Use</a:t>
            </a:r>
            <a:r>
              <a:rPr sz="2000" spc="-20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2000" i="1" dirty="0">
                <a:solidFill>
                  <a:srgbClr val="02FF00"/>
                </a:solidFill>
                <a:latin typeface="Arial"/>
                <a:cs typeface="Arial"/>
              </a:rPr>
              <a:t>npm</a:t>
            </a:r>
            <a:r>
              <a:rPr sz="2000" i="1" spc="-15" dirty="0">
                <a:solidFill>
                  <a:srgbClr val="02FF00"/>
                </a:solidFill>
                <a:latin typeface="Arial"/>
                <a:cs typeface="Arial"/>
              </a:rPr>
              <a:t> </a:t>
            </a:r>
            <a:r>
              <a:rPr sz="2000" i="1" dirty="0">
                <a:solidFill>
                  <a:srgbClr val="02FF00"/>
                </a:solidFill>
                <a:latin typeface="Arial"/>
                <a:cs typeface="Arial"/>
              </a:rPr>
              <a:t>start</a:t>
            </a:r>
            <a:r>
              <a:rPr sz="2000" i="1" spc="-15" dirty="0">
                <a:solidFill>
                  <a:srgbClr val="02FF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for</a:t>
            </a:r>
            <a:r>
              <a:rPr sz="20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20" dirty="0">
                <a:solidFill>
                  <a:srgbClr val="FFA50A"/>
                </a:solidFill>
                <a:latin typeface="Arial MT"/>
                <a:cs typeface="Arial MT"/>
              </a:rPr>
              <a:t>CRA</a:t>
            </a:r>
            <a:r>
              <a:rPr sz="2000" spc="-20" dirty="0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2000" dirty="0">
              <a:latin typeface="Arial MT"/>
              <a:cs typeface="Arial MT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60176" y="106654"/>
            <a:ext cx="1035472" cy="89535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96010">
              <a:lnSpc>
                <a:spcPct val="100000"/>
              </a:lnSpc>
              <a:spcBef>
                <a:spcPts val="100"/>
              </a:spcBef>
            </a:pPr>
            <a:r>
              <a:rPr sz="3900" dirty="0">
                <a:solidFill>
                  <a:srgbClr val="FFFFFF"/>
                </a:solidFill>
              </a:rPr>
              <a:t>9.</a:t>
            </a:r>
            <a:r>
              <a:rPr sz="3900" spc="30" dirty="0">
                <a:solidFill>
                  <a:srgbClr val="FFFFFF"/>
                </a:solidFill>
              </a:rPr>
              <a:t> </a:t>
            </a:r>
            <a:r>
              <a:rPr sz="3900" dirty="0"/>
              <a:t>Project</a:t>
            </a:r>
            <a:r>
              <a:rPr sz="3900" spc="50" dirty="0"/>
              <a:t> </a:t>
            </a:r>
            <a:r>
              <a:rPr sz="3900" spc="-10" dirty="0">
                <a:solidFill>
                  <a:srgbClr val="02FF00"/>
                </a:solidFill>
              </a:rPr>
              <a:t>Structure</a:t>
            </a:r>
            <a:endParaRPr sz="3900"/>
          </a:p>
        </p:txBody>
      </p:sp>
      <p:sp>
        <p:nvSpPr>
          <p:cNvPr id="3" name="object 3"/>
          <p:cNvSpPr txBox="1"/>
          <p:nvPr/>
        </p:nvSpPr>
        <p:spPr>
          <a:xfrm>
            <a:off x="139391" y="843788"/>
            <a:ext cx="5914390" cy="37731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74015" indent="-361315">
              <a:lnSpc>
                <a:spcPts val="2260"/>
              </a:lnSpc>
              <a:buClr>
                <a:srgbClr val="FFFFFF"/>
              </a:buClr>
              <a:buSzPct val="116666"/>
              <a:buAutoNum type="arabicPeriod"/>
              <a:tabLst>
                <a:tab pos="374015" algn="l"/>
              </a:tabLst>
            </a:pPr>
            <a:r>
              <a:rPr sz="1800" dirty="0">
                <a:solidFill>
                  <a:srgbClr val="02FF00"/>
                </a:solidFill>
                <a:latin typeface="Arial MT"/>
                <a:cs typeface="Arial MT"/>
              </a:rPr>
              <a:t>node_modules/</a:t>
            </a:r>
            <a:r>
              <a:rPr sz="1800" spc="-4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has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all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A50A"/>
                </a:solidFill>
                <a:latin typeface="Arial MT"/>
                <a:cs typeface="Arial MT"/>
              </a:rPr>
              <a:t>installed</a:t>
            </a:r>
            <a:r>
              <a:rPr sz="1800" spc="-25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A50A"/>
                </a:solidFill>
                <a:latin typeface="Arial MT"/>
                <a:cs typeface="Arial MT"/>
              </a:rPr>
              <a:t>node</a:t>
            </a:r>
            <a:r>
              <a:rPr sz="1800" spc="-25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FFA50A"/>
                </a:solidFill>
                <a:latin typeface="Arial MT"/>
                <a:cs typeface="Arial MT"/>
              </a:rPr>
              <a:t>packages</a:t>
            </a:r>
            <a:endParaRPr sz="1800">
              <a:latin typeface="Arial MT"/>
              <a:cs typeface="Arial MT"/>
            </a:endParaRPr>
          </a:p>
          <a:p>
            <a:pPr marL="374650" marR="801370" indent="-361950">
              <a:lnSpc>
                <a:spcPts val="2500"/>
              </a:lnSpc>
              <a:spcBef>
                <a:spcPts val="40"/>
              </a:spcBef>
              <a:buClr>
                <a:srgbClr val="FFFFFF"/>
              </a:buClr>
              <a:buSzPct val="116666"/>
              <a:buAutoNum type="arabicPeriod"/>
              <a:tabLst>
                <a:tab pos="374650" algn="l"/>
              </a:tabLst>
            </a:pPr>
            <a:r>
              <a:rPr sz="1800" dirty="0">
                <a:solidFill>
                  <a:srgbClr val="02FF00"/>
                </a:solidFill>
                <a:latin typeface="Arial MT"/>
                <a:cs typeface="Arial MT"/>
              </a:rPr>
              <a:t>public/</a:t>
            </a:r>
            <a:r>
              <a:rPr sz="1800" spc="-35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Directory:</a:t>
            </a:r>
            <a:r>
              <a:rPr sz="18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Contains</a:t>
            </a:r>
            <a:r>
              <a:rPr sz="18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A50A"/>
                </a:solidFill>
                <a:latin typeface="Arial MT"/>
                <a:cs typeface="Arial MT"/>
              </a:rPr>
              <a:t>static</a:t>
            </a:r>
            <a:r>
              <a:rPr sz="1800" spc="-30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A50A"/>
                </a:solidFill>
                <a:latin typeface="Arial MT"/>
                <a:cs typeface="Arial MT"/>
              </a:rPr>
              <a:t>files</a:t>
            </a:r>
            <a:r>
              <a:rPr sz="1800" spc="-30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that</a:t>
            </a:r>
            <a:r>
              <a:rPr sz="18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don't change.</a:t>
            </a:r>
            <a:endParaRPr sz="1800">
              <a:latin typeface="Arial MT"/>
              <a:cs typeface="Arial MT"/>
            </a:endParaRPr>
          </a:p>
          <a:p>
            <a:pPr marL="374015" indent="-361315">
              <a:lnSpc>
                <a:spcPts val="2400"/>
              </a:lnSpc>
              <a:buClr>
                <a:srgbClr val="FFFFFF"/>
              </a:buClr>
              <a:buSzPct val="116666"/>
              <a:buAutoNum type="arabicPeriod"/>
              <a:tabLst>
                <a:tab pos="374015" algn="l"/>
              </a:tabLst>
            </a:pPr>
            <a:r>
              <a:rPr sz="1800" dirty="0">
                <a:solidFill>
                  <a:srgbClr val="02FF00"/>
                </a:solidFill>
                <a:latin typeface="Arial MT"/>
                <a:cs typeface="Arial MT"/>
              </a:rPr>
              <a:t>src/</a:t>
            </a:r>
            <a:r>
              <a:rPr sz="1800" spc="-25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Directory: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A50A"/>
                </a:solidFill>
                <a:latin typeface="Arial MT"/>
                <a:cs typeface="Arial MT"/>
              </a:rPr>
              <a:t>Main</a:t>
            </a:r>
            <a:r>
              <a:rPr sz="1800" spc="-20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A50A"/>
                </a:solidFill>
                <a:latin typeface="Arial MT"/>
                <a:cs typeface="Arial MT"/>
              </a:rPr>
              <a:t>folder</a:t>
            </a:r>
            <a:r>
              <a:rPr sz="1800" spc="-15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for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React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FFA50A"/>
                </a:solidFill>
                <a:latin typeface="Arial MT"/>
                <a:cs typeface="Arial MT"/>
              </a:rPr>
              <a:t>code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1800">
              <a:latin typeface="Arial MT"/>
              <a:cs typeface="Arial MT"/>
            </a:endParaRPr>
          </a:p>
          <a:p>
            <a:pPr marL="719455" marR="5080" lvl="1" indent="-361950">
              <a:lnSpc>
                <a:spcPts val="2500"/>
              </a:lnSpc>
              <a:spcBef>
                <a:spcPts val="85"/>
              </a:spcBef>
              <a:buClr>
                <a:srgbClr val="FFFFFF"/>
              </a:buClr>
              <a:buSzPct val="116666"/>
              <a:buAutoNum type="arabicPeriod"/>
              <a:tabLst>
                <a:tab pos="719455" algn="l"/>
              </a:tabLst>
            </a:pPr>
            <a:r>
              <a:rPr sz="1800" dirty="0">
                <a:solidFill>
                  <a:srgbClr val="02FF00"/>
                </a:solidFill>
                <a:latin typeface="Arial MT"/>
                <a:cs typeface="Arial MT"/>
              </a:rPr>
              <a:t>components/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:</a:t>
            </a:r>
            <a:r>
              <a:rPr sz="18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A50A"/>
                </a:solidFill>
                <a:latin typeface="Arial MT"/>
                <a:cs typeface="Arial MT"/>
              </a:rPr>
              <a:t>Reusable</a:t>
            </a:r>
            <a:r>
              <a:rPr sz="1800" spc="-25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A50A"/>
                </a:solidFill>
                <a:latin typeface="Arial MT"/>
                <a:cs typeface="Arial MT"/>
              </a:rPr>
              <a:t>parts</a:t>
            </a:r>
            <a:r>
              <a:rPr sz="1800" spc="-25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UI,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like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buttons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or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headers.</a:t>
            </a:r>
            <a:endParaRPr sz="1800">
              <a:latin typeface="Arial MT"/>
              <a:cs typeface="Arial MT"/>
            </a:endParaRPr>
          </a:p>
          <a:p>
            <a:pPr marL="718820" lvl="1" indent="-361315">
              <a:lnSpc>
                <a:spcPts val="2425"/>
              </a:lnSpc>
              <a:buClr>
                <a:srgbClr val="FFFFFF"/>
              </a:buClr>
              <a:buSzPct val="116666"/>
              <a:buAutoNum type="arabicPeriod"/>
              <a:tabLst>
                <a:tab pos="718820" algn="l"/>
              </a:tabLst>
            </a:pPr>
            <a:r>
              <a:rPr sz="1800" dirty="0">
                <a:solidFill>
                  <a:srgbClr val="02FF00"/>
                </a:solidFill>
                <a:latin typeface="Arial MT"/>
                <a:cs typeface="Arial MT"/>
              </a:rPr>
              <a:t>assets/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:</a:t>
            </a:r>
            <a:r>
              <a:rPr sz="18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A50A"/>
                </a:solidFill>
                <a:latin typeface="Arial MT"/>
                <a:cs typeface="Arial MT"/>
              </a:rPr>
              <a:t>Images,</a:t>
            </a:r>
            <a:r>
              <a:rPr sz="1800" spc="-30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A50A"/>
                </a:solidFill>
                <a:latin typeface="Arial MT"/>
                <a:cs typeface="Arial MT"/>
              </a:rPr>
              <a:t>fonts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,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18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other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static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files.</a:t>
            </a:r>
            <a:endParaRPr sz="1800">
              <a:latin typeface="Arial MT"/>
              <a:cs typeface="Arial MT"/>
            </a:endParaRPr>
          </a:p>
          <a:p>
            <a:pPr marL="718820" lvl="1" indent="-361315">
              <a:lnSpc>
                <a:spcPts val="2450"/>
              </a:lnSpc>
              <a:buClr>
                <a:srgbClr val="FFFFFF"/>
              </a:buClr>
              <a:buSzPct val="116666"/>
              <a:buAutoNum type="arabicPeriod"/>
              <a:tabLst>
                <a:tab pos="718820" algn="l"/>
              </a:tabLst>
            </a:pPr>
            <a:r>
              <a:rPr sz="1800" dirty="0">
                <a:solidFill>
                  <a:srgbClr val="02FF00"/>
                </a:solidFill>
                <a:latin typeface="Arial MT"/>
                <a:cs typeface="Arial MT"/>
              </a:rPr>
              <a:t>styles/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: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A50A"/>
                </a:solidFill>
                <a:latin typeface="Arial MT"/>
                <a:cs typeface="Arial MT"/>
              </a:rPr>
              <a:t>CSS</a:t>
            </a:r>
            <a:r>
              <a:rPr sz="1800" spc="-15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or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stylesheets.</a:t>
            </a:r>
            <a:endParaRPr sz="1800">
              <a:latin typeface="Arial MT"/>
              <a:cs typeface="Arial MT"/>
            </a:endParaRPr>
          </a:p>
          <a:p>
            <a:pPr marL="374650" marR="273050" lvl="1" indent="-361950">
              <a:lnSpc>
                <a:spcPts val="2500"/>
              </a:lnSpc>
              <a:spcBef>
                <a:spcPts val="40"/>
              </a:spcBef>
              <a:buClr>
                <a:srgbClr val="FFFFFF"/>
              </a:buClr>
              <a:buSzPct val="116666"/>
              <a:buAutoNum type="arabicPeriod"/>
              <a:tabLst>
                <a:tab pos="374650" algn="l"/>
              </a:tabLst>
            </a:pPr>
            <a:r>
              <a:rPr sz="1800" dirty="0">
                <a:solidFill>
                  <a:srgbClr val="02FF00"/>
                </a:solidFill>
                <a:latin typeface="Arial MT"/>
                <a:cs typeface="Arial MT"/>
              </a:rPr>
              <a:t>package.json</a:t>
            </a:r>
            <a:r>
              <a:rPr sz="1800" spc="-45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contains</a:t>
            </a:r>
            <a:r>
              <a:rPr sz="18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information</a:t>
            </a:r>
            <a:r>
              <a:rPr sz="18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about</a:t>
            </a:r>
            <a:r>
              <a:rPr sz="18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this</a:t>
            </a:r>
            <a:r>
              <a:rPr sz="18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project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like</a:t>
            </a:r>
            <a:r>
              <a:rPr sz="18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A50A"/>
                </a:solidFill>
                <a:latin typeface="Arial MT"/>
                <a:cs typeface="Arial MT"/>
              </a:rPr>
              <a:t>name,</a:t>
            </a:r>
            <a:r>
              <a:rPr sz="1800" spc="-35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A50A"/>
                </a:solidFill>
                <a:latin typeface="Arial MT"/>
                <a:cs typeface="Arial MT"/>
              </a:rPr>
              <a:t>version,</a:t>
            </a:r>
            <a:r>
              <a:rPr sz="1800" spc="-35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A50A"/>
                </a:solidFill>
                <a:latin typeface="Arial MT"/>
                <a:cs typeface="Arial MT"/>
              </a:rPr>
              <a:t>dependencies</a:t>
            </a:r>
            <a:r>
              <a:rPr sz="1800" spc="-35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on</a:t>
            </a:r>
            <a:r>
              <a:rPr sz="18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other</a:t>
            </a:r>
            <a:r>
              <a:rPr sz="18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react packages.</a:t>
            </a:r>
            <a:endParaRPr sz="1800">
              <a:latin typeface="Arial MT"/>
              <a:cs typeface="Arial MT"/>
            </a:endParaRPr>
          </a:p>
          <a:p>
            <a:pPr marL="374015" lvl="1" indent="-361315">
              <a:lnSpc>
                <a:spcPts val="2410"/>
              </a:lnSpc>
              <a:buClr>
                <a:srgbClr val="FFFFFF"/>
              </a:buClr>
              <a:buSzPct val="116666"/>
              <a:buAutoNum type="arabicPeriod"/>
              <a:tabLst>
                <a:tab pos="374015" algn="l"/>
              </a:tabLst>
            </a:pPr>
            <a:r>
              <a:rPr sz="1800" dirty="0">
                <a:solidFill>
                  <a:srgbClr val="02FF00"/>
                </a:solidFill>
                <a:latin typeface="Arial MT"/>
                <a:cs typeface="Arial MT"/>
              </a:rPr>
              <a:t>vite.config.js</a:t>
            </a:r>
            <a:r>
              <a:rPr sz="1800" spc="-35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contains</a:t>
            </a:r>
            <a:r>
              <a:rPr sz="18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A50A"/>
                </a:solidFill>
                <a:latin typeface="Arial MT"/>
                <a:cs typeface="Arial MT"/>
              </a:rPr>
              <a:t>vite</a:t>
            </a:r>
            <a:r>
              <a:rPr sz="1800" spc="-40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FFA50A"/>
                </a:solidFill>
                <a:latin typeface="Arial MT"/>
                <a:cs typeface="Arial MT"/>
              </a:rPr>
              <a:t>config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30218" y="655590"/>
            <a:ext cx="2650783" cy="4345033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77912" y="145770"/>
            <a:ext cx="6988176" cy="75539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28420">
              <a:lnSpc>
                <a:spcPct val="100000"/>
              </a:lnSpc>
              <a:spcBef>
                <a:spcPts val="100"/>
              </a:spcBef>
            </a:pPr>
            <a:r>
              <a:rPr sz="3900" dirty="0">
                <a:solidFill>
                  <a:srgbClr val="02FF00"/>
                </a:solidFill>
              </a:rPr>
              <a:t>10.</a:t>
            </a:r>
            <a:r>
              <a:rPr sz="3900" spc="25" dirty="0">
                <a:solidFill>
                  <a:srgbClr val="02FF00"/>
                </a:solidFill>
              </a:rPr>
              <a:t> </a:t>
            </a:r>
            <a:r>
              <a:rPr sz="3900" dirty="0"/>
              <a:t>File</a:t>
            </a:r>
            <a:r>
              <a:rPr sz="3900" spc="40" dirty="0"/>
              <a:t> </a:t>
            </a:r>
            <a:r>
              <a:rPr sz="3900" spc="-10" dirty="0">
                <a:solidFill>
                  <a:srgbClr val="02FF00"/>
                </a:solidFill>
              </a:rPr>
              <a:t>Extensions</a:t>
            </a:r>
            <a:endParaRPr sz="3900" dirty="0"/>
          </a:p>
        </p:txBody>
      </p:sp>
      <p:sp>
        <p:nvSpPr>
          <p:cNvPr id="3" name="object 3"/>
          <p:cNvSpPr txBox="1"/>
          <p:nvPr/>
        </p:nvSpPr>
        <p:spPr>
          <a:xfrm>
            <a:off x="199375" y="1055115"/>
            <a:ext cx="51371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2800" spc="-25" dirty="0">
                <a:solidFill>
                  <a:srgbClr val="FFA50A"/>
                </a:solidFill>
                <a:latin typeface="Arial MT"/>
                <a:cs typeface="Arial MT"/>
              </a:rPr>
              <a:t>.JS</a:t>
            </a:r>
            <a:endParaRPr sz="28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45449" y="1537715"/>
            <a:ext cx="2971165" cy="9766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5440" indent="-345440">
              <a:lnSpc>
                <a:spcPct val="100000"/>
              </a:lnSpc>
              <a:spcBef>
                <a:spcPts val="100"/>
              </a:spcBef>
              <a:buSzPct val="135714"/>
              <a:buChar char="•"/>
              <a:tabLst>
                <a:tab pos="345440" algn="l"/>
              </a:tabLst>
            </a:pP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Stands</a:t>
            </a:r>
            <a:r>
              <a:rPr sz="14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for</a:t>
            </a:r>
            <a:r>
              <a:rPr sz="14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02FF00"/>
                </a:solidFill>
                <a:latin typeface="Arial MT"/>
                <a:cs typeface="Arial MT"/>
              </a:rPr>
              <a:t>JavaScript</a:t>
            </a:r>
            <a:endParaRPr sz="1400">
              <a:latin typeface="Arial MT"/>
              <a:cs typeface="Arial MT"/>
            </a:endParaRPr>
          </a:p>
          <a:p>
            <a:pPr marL="345440" indent="-345440">
              <a:lnSpc>
                <a:spcPct val="100000"/>
              </a:lnSpc>
              <a:spcBef>
                <a:spcPts val="240"/>
              </a:spcBef>
              <a:buSzPct val="135714"/>
              <a:buChar char="•"/>
              <a:tabLst>
                <a:tab pos="345440" algn="l"/>
              </a:tabLst>
            </a:pP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Contains</a:t>
            </a:r>
            <a:r>
              <a:rPr sz="14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2FF00"/>
                </a:solidFill>
                <a:latin typeface="Arial MT"/>
                <a:cs typeface="Arial MT"/>
              </a:rPr>
              <a:t>regular</a:t>
            </a:r>
            <a:r>
              <a:rPr sz="1400" spc="-45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2FF00"/>
                </a:solidFill>
                <a:latin typeface="Arial MT"/>
                <a:cs typeface="Arial MT"/>
              </a:rPr>
              <a:t>JavaScript</a:t>
            </a:r>
            <a:r>
              <a:rPr sz="1400" spc="-4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400" spc="-20" dirty="0">
                <a:solidFill>
                  <a:srgbClr val="FFFFFF"/>
                </a:solidFill>
                <a:latin typeface="Arial MT"/>
                <a:cs typeface="Arial MT"/>
              </a:rPr>
              <a:t>code</a:t>
            </a:r>
            <a:endParaRPr sz="1400">
              <a:latin typeface="Arial MT"/>
              <a:cs typeface="Arial MT"/>
            </a:endParaRPr>
          </a:p>
          <a:p>
            <a:pPr marL="346075" marR="548005" indent="-346075">
              <a:lnSpc>
                <a:spcPct val="112900"/>
              </a:lnSpc>
              <a:spcBef>
                <a:spcPts val="95"/>
              </a:spcBef>
              <a:buSzPct val="135714"/>
              <a:buChar char="•"/>
              <a:tabLst>
                <a:tab pos="346075" algn="l"/>
              </a:tabLst>
            </a:pP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Used</a:t>
            </a:r>
            <a:r>
              <a:rPr sz="14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for</a:t>
            </a:r>
            <a:r>
              <a:rPr sz="14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2FF00"/>
                </a:solidFill>
                <a:latin typeface="Arial MT"/>
                <a:cs typeface="Arial MT"/>
              </a:rPr>
              <a:t>general</a:t>
            </a:r>
            <a:r>
              <a:rPr sz="1400" spc="-2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2FF00"/>
                </a:solidFill>
                <a:latin typeface="Arial MT"/>
                <a:cs typeface="Arial MT"/>
              </a:rPr>
              <a:t>logic</a:t>
            </a:r>
            <a:r>
              <a:rPr sz="1400" spc="-25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400" spc="-25" dirty="0">
                <a:solidFill>
                  <a:srgbClr val="FFFFFF"/>
                </a:solidFill>
                <a:latin typeface="Arial MT"/>
                <a:cs typeface="Arial MT"/>
              </a:rPr>
              <a:t>and </a:t>
            </a:r>
            <a:r>
              <a:rPr sz="1400" spc="-10" dirty="0">
                <a:solidFill>
                  <a:srgbClr val="FFFFFF"/>
                </a:solidFill>
                <a:latin typeface="Arial MT"/>
                <a:cs typeface="Arial MT"/>
              </a:rPr>
              <a:t>components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99375" y="2529332"/>
            <a:ext cx="6432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2400" spc="-20" dirty="0">
                <a:solidFill>
                  <a:srgbClr val="FFA50A"/>
                </a:solidFill>
                <a:latin typeface="Arial MT"/>
                <a:cs typeface="Arial MT"/>
              </a:rPr>
              <a:t>.JSX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45449" y="2948939"/>
            <a:ext cx="3258185" cy="12172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5440" indent="-345440">
              <a:lnSpc>
                <a:spcPct val="100000"/>
              </a:lnSpc>
              <a:spcBef>
                <a:spcPts val="100"/>
              </a:spcBef>
              <a:buSzPct val="135714"/>
              <a:buChar char="•"/>
              <a:tabLst>
                <a:tab pos="345440" algn="l"/>
              </a:tabLst>
            </a:pP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Stands</a:t>
            </a:r>
            <a:r>
              <a:rPr sz="14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for</a:t>
            </a:r>
            <a:r>
              <a:rPr sz="14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2FF00"/>
                </a:solidFill>
                <a:latin typeface="Arial MT"/>
                <a:cs typeface="Arial MT"/>
              </a:rPr>
              <a:t>JavaScript</a:t>
            </a:r>
            <a:r>
              <a:rPr sz="1400" spc="-35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400" spc="-25" dirty="0">
                <a:solidFill>
                  <a:srgbClr val="02FF00"/>
                </a:solidFill>
                <a:latin typeface="Arial MT"/>
                <a:cs typeface="Arial MT"/>
              </a:rPr>
              <a:t>XML</a:t>
            </a:r>
            <a:endParaRPr sz="1400" dirty="0">
              <a:latin typeface="Arial MT"/>
              <a:cs typeface="Arial MT"/>
            </a:endParaRPr>
          </a:p>
          <a:p>
            <a:pPr marL="346075" marR="5080" indent="-346075">
              <a:lnSpc>
                <a:spcPct val="112900"/>
              </a:lnSpc>
              <a:buSzPct val="135714"/>
              <a:buChar char="•"/>
              <a:tabLst>
                <a:tab pos="346075" algn="l"/>
              </a:tabLst>
            </a:pP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Combines</a:t>
            </a:r>
            <a:r>
              <a:rPr sz="14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2FF00"/>
                </a:solidFill>
                <a:latin typeface="Arial MT"/>
                <a:cs typeface="Arial MT"/>
              </a:rPr>
              <a:t>JavaScript</a:t>
            </a:r>
            <a:r>
              <a:rPr sz="1400" spc="-35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2FF00"/>
                </a:solidFill>
                <a:latin typeface="Arial MT"/>
                <a:cs typeface="Arial MT"/>
              </a:rPr>
              <a:t>with</a:t>
            </a:r>
            <a:r>
              <a:rPr sz="1400" spc="-3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02FF00"/>
                </a:solidFill>
                <a:latin typeface="Arial MT"/>
                <a:cs typeface="Arial MT"/>
              </a:rPr>
              <a:t>HTML-</a:t>
            </a:r>
            <a:r>
              <a:rPr sz="1400" spc="-20" dirty="0">
                <a:solidFill>
                  <a:srgbClr val="02FF00"/>
                </a:solidFill>
                <a:latin typeface="Arial MT"/>
                <a:cs typeface="Arial MT"/>
              </a:rPr>
              <a:t>like tags</a:t>
            </a:r>
            <a:endParaRPr sz="1400" dirty="0">
              <a:latin typeface="Arial MT"/>
              <a:cs typeface="Arial MT"/>
            </a:endParaRPr>
          </a:p>
          <a:p>
            <a:pPr marL="346075" marR="715645" indent="-346075">
              <a:lnSpc>
                <a:spcPts val="2020"/>
              </a:lnSpc>
              <a:buSzPct val="135714"/>
              <a:buChar char="•"/>
              <a:tabLst>
                <a:tab pos="346075" algn="l"/>
              </a:tabLst>
            </a:pP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Makes</a:t>
            </a:r>
            <a:r>
              <a:rPr sz="14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it</a:t>
            </a:r>
            <a:r>
              <a:rPr sz="14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easier</a:t>
            </a:r>
            <a:r>
              <a:rPr sz="14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14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design</a:t>
            </a:r>
            <a:r>
              <a:rPr sz="1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25" dirty="0">
                <a:solidFill>
                  <a:srgbClr val="02FF00"/>
                </a:solidFill>
                <a:latin typeface="Arial MT"/>
                <a:cs typeface="Arial MT"/>
              </a:rPr>
              <a:t>UI </a:t>
            </a:r>
            <a:r>
              <a:rPr sz="1400" spc="-10" dirty="0">
                <a:solidFill>
                  <a:srgbClr val="02FF00"/>
                </a:solidFill>
                <a:latin typeface="Arial MT"/>
                <a:cs typeface="Arial MT"/>
              </a:rPr>
              <a:t>components</a:t>
            </a:r>
            <a:endParaRPr sz="1400" dirty="0">
              <a:latin typeface="Arial MT"/>
              <a:cs typeface="Arial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91000" y="1190913"/>
            <a:ext cx="4832927" cy="2975321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14400" y="139766"/>
            <a:ext cx="748389" cy="624613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46448" y="983996"/>
            <a:ext cx="4262755" cy="33553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A50A"/>
                </a:solidFill>
                <a:latin typeface="Arial MT"/>
                <a:cs typeface="Arial MT"/>
              </a:rPr>
              <a:t>Class</a:t>
            </a:r>
            <a:r>
              <a:rPr sz="2400" spc="-45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FFA50A"/>
                </a:solidFill>
                <a:latin typeface="Arial MT"/>
                <a:cs typeface="Arial MT"/>
              </a:rPr>
              <a:t>Components</a:t>
            </a:r>
            <a:endParaRPr sz="2400" dirty="0">
              <a:latin typeface="Arial MT"/>
              <a:cs typeface="Arial MT"/>
            </a:endParaRPr>
          </a:p>
          <a:p>
            <a:pPr marL="363220" indent="-179705">
              <a:lnSpc>
                <a:spcPct val="100000"/>
              </a:lnSpc>
              <a:spcBef>
                <a:spcPts val="405"/>
              </a:spcBef>
              <a:buClr>
                <a:srgbClr val="FFA50A"/>
              </a:buClr>
              <a:buSzPct val="116666"/>
              <a:buChar char="•"/>
              <a:tabLst>
                <a:tab pos="363220" algn="l"/>
              </a:tabLst>
            </a:pPr>
            <a:r>
              <a:rPr sz="1800" dirty="0">
                <a:solidFill>
                  <a:srgbClr val="02FF00"/>
                </a:solidFill>
                <a:latin typeface="Arial MT"/>
                <a:cs typeface="Arial MT"/>
              </a:rPr>
              <a:t>Stateful:</a:t>
            </a:r>
            <a:r>
              <a:rPr sz="1800" spc="-3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Can</a:t>
            </a:r>
            <a:r>
              <a:rPr sz="18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manage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state.</a:t>
            </a:r>
            <a:endParaRPr sz="1800" dirty="0">
              <a:latin typeface="Arial MT"/>
              <a:cs typeface="Arial MT"/>
            </a:endParaRPr>
          </a:p>
          <a:p>
            <a:pPr marL="363220" indent="-179705">
              <a:lnSpc>
                <a:spcPct val="100000"/>
              </a:lnSpc>
              <a:spcBef>
                <a:spcPts val="360"/>
              </a:spcBef>
              <a:buClr>
                <a:srgbClr val="FFA50A"/>
              </a:buClr>
              <a:buSzPct val="116666"/>
              <a:buChar char="•"/>
              <a:tabLst>
                <a:tab pos="363220" algn="l"/>
              </a:tabLst>
            </a:pPr>
            <a:r>
              <a:rPr sz="1800" dirty="0">
                <a:solidFill>
                  <a:srgbClr val="02FF00"/>
                </a:solidFill>
                <a:latin typeface="Arial MT"/>
                <a:cs typeface="Arial MT"/>
              </a:rPr>
              <a:t>Lifecycle:</a:t>
            </a:r>
            <a:r>
              <a:rPr sz="1800" spc="-45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Access</a:t>
            </a:r>
            <a:r>
              <a:rPr sz="18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18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lifecycle</a:t>
            </a:r>
            <a:r>
              <a:rPr sz="18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methods.</a:t>
            </a:r>
            <a:endParaRPr sz="1800" dirty="0">
              <a:latin typeface="Arial MT"/>
              <a:cs typeface="Arial MT"/>
            </a:endParaRPr>
          </a:p>
          <a:p>
            <a:pPr marL="363220" indent="-179705">
              <a:lnSpc>
                <a:spcPct val="100000"/>
              </a:lnSpc>
              <a:spcBef>
                <a:spcPts val="240"/>
              </a:spcBef>
              <a:buClr>
                <a:srgbClr val="FFA50A"/>
              </a:buClr>
              <a:buSzPct val="116666"/>
              <a:buChar char="•"/>
              <a:tabLst>
                <a:tab pos="363220" algn="l"/>
              </a:tabLst>
            </a:pPr>
            <a:r>
              <a:rPr sz="1800" dirty="0">
                <a:solidFill>
                  <a:srgbClr val="02FF00"/>
                </a:solidFill>
                <a:latin typeface="Arial MT"/>
                <a:cs typeface="Arial MT"/>
              </a:rPr>
              <a:t>Verbose:</a:t>
            </a:r>
            <a:r>
              <a:rPr sz="1800" spc="-55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More</a:t>
            </a:r>
            <a:r>
              <a:rPr sz="18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boilerplate</a:t>
            </a:r>
            <a:r>
              <a:rPr sz="18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code.</a:t>
            </a:r>
            <a:endParaRPr sz="1800" dirty="0">
              <a:latin typeface="Arial MT"/>
              <a:cs typeface="Arial MT"/>
            </a:endParaRPr>
          </a:p>
          <a:p>
            <a:pPr marL="363220" indent="-179705">
              <a:lnSpc>
                <a:spcPct val="100000"/>
              </a:lnSpc>
              <a:spcBef>
                <a:spcPts val="335"/>
              </a:spcBef>
              <a:buClr>
                <a:srgbClr val="FFA50A"/>
              </a:buClr>
              <a:buSzPct val="116666"/>
              <a:buChar char="•"/>
              <a:tabLst>
                <a:tab pos="363220" algn="l"/>
              </a:tabLst>
            </a:pP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Not</a:t>
            </a:r>
            <a:r>
              <a:rPr sz="18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Preferred</a:t>
            </a:r>
            <a:r>
              <a:rPr sz="18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anymore.</a:t>
            </a:r>
            <a:endParaRPr sz="1800" dirty="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340"/>
              </a:spcBef>
            </a:pPr>
            <a:r>
              <a:rPr sz="2400" dirty="0">
                <a:solidFill>
                  <a:srgbClr val="FFA50A"/>
                </a:solidFill>
                <a:latin typeface="Arial MT"/>
                <a:cs typeface="Arial MT"/>
              </a:rPr>
              <a:t>Functional</a:t>
            </a:r>
            <a:r>
              <a:rPr sz="2400" spc="-90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FFA50A"/>
                </a:solidFill>
                <a:latin typeface="Arial MT"/>
                <a:cs typeface="Arial MT"/>
              </a:rPr>
              <a:t>Components</a:t>
            </a:r>
            <a:endParaRPr sz="2400" dirty="0">
              <a:latin typeface="Arial MT"/>
              <a:cs typeface="Arial MT"/>
            </a:endParaRPr>
          </a:p>
          <a:p>
            <a:pPr marL="363220" indent="-179705">
              <a:lnSpc>
                <a:spcPct val="100000"/>
              </a:lnSpc>
              <a:spcBef>
                <a:spcPts val="405"/>
              </a:spcBef>
              <a:buClr>
                <a:srgbClr val="FFA50A"/>
              </a:buClr>
              <a:buSzPct val="116666"/>
              <a:buChar char="•"/>
              <a:tabLst>
                <a:tab pos="363220" algn="l"/>
              </a:tabLst>
            </a:pP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Initially</a:t>
            </a:r>
            <a:r>
              <a:rPr sz="18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02FF00"/>
                </a:solidFill>
                <a:latin typeface="Arial MT"/>
                <a:cs typeface="Arial MT"/>
              </a:rPr>
              <a:t>stateless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1800" dirty="0">
              <a:latin typeface="Arial MT"/>
              <a:cs typeface="Arial MT"/>
            </a:endParaRPr>
          </a:p>
          <a:p>
            <a:pPr marL="363220" indent="-179705">
              <a:lnSpc>
                <a:spcPct val="100000"/>
              </a:lnSpc>
              <a:spcBef>
                <a:spcPts val="360"/>
              </a:spcBef>
              <a:buClr>
                <a:srgbClr val="FFA50A"/>
              </a:buClr>
              <a:buSzPct val="116666"/>
              <a:buChar char="•"/>
              <a:tabLst>
                <a:tab pos="363220" algn="l"/>
              </a:tabLst>
            </a:pPr>
            <a:r>
              <a:rPr sz="1800" dirty="0">
                <a:solidFill>
                  <a:srgbClr val="02FF00"/>
                </a:solidFill>
                <a:latin typeface="Arial MT"/>
                <a:cs typeface="Arial MT"/>
              </a:rPr>
              <a:t>Can</a:t>
            </a:r>
            <a:r>
              <a:rPr sz="1800" spc="-2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02FF00"/>
                </a:solidFill>
                <a:latin typeface="Arial MT"/>
                <a:cs typeface="Arial MT"/>
              </a:rPr>
              <a:t>use</a:t>
            </a:r>
            <a:r>
              <a:rPr sz="1800" spc="-15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02FF00"/>
                </a:solidFill>
                <a:latin typeface="Arial MT"/>
                <a:cs typeface="Arial MT"/>
              </a:rPr>
              <a:t>Hooks</a:t>
            </a:r>
            <a:r>
              <a:rPr sz="1800" spc="-15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for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state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effects.</a:t>
            </a:r>
            <a:endParaRPr sz="1800" dirty="0">
              <a:latin typeface="Arial MT"/>
              <a:cs typeface="Arial MT"/>
            </a:endParaRPr>
          </a:p>
          <a:p>
            <a:pPr marL="363220" indent="-179705">
              <a:lnSpc>
                <a:spcPct val="100000"/>
              </a:lnSpc>
              <a:spcBef>
                <a:spcPts val="335"/>
              </a:spcBef>
              <a:buClr>
                <a:srgbClr val="FFA50A"/>
              </a:buClr>
              <a:buSzPct val="116666"/>
              <a:buChar char="•"/>
              <a:tabLst>
                <a:tab pos="363220" algn="l"/>
              </a:tabLst>
            </a:pPr>
            <a:r>
              <a:rPr sz="1800" dirty="0">
                <a:solidFill>
                  <a:srgbClr val="02FF00"/>
                </a:solidFill>
                <a:latin typeface="Arial MT"/>
                <a:cs typeface="Arial MT"/>
              </a:rPr>
              <a:t>Simpler</a:t>
            </a:r>
            <a:r>
              <a:rPr sz="1800" spc="-3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02FF00"/>
                </a:solidFill>
                <a:latin typeface="Arial MT"/>
                <a:cs typeface="Arial MT"/>
              </a:rPr>
              <a:t>and</a:t>
            </a:r>
            <a:r>
              <a:rPr sz="1800" spc="-3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02FF00"/>
                </a:solidFill>
                <a:latin typeface="Arial MT"/>
                <a:cs typeface="Arial MT"/>
              </a:rPr>
              <a:t>more</a:t>
            </a:r>
            <a:r>
              <a:rPr sz="1800" spc="-3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02FF00"/>
                </a:solidFill>
                <a:latin typeface="Arial MT"/>
                <a:cs typeface="Arial MT"/>
              </a:rPr>
              <a:t>concise.</a:t>
            </a:r>
            <a:endParaRPr sz="1800" dirty="0">
              <a:latin typeface="Arial MT"/>
              <a:cs typeface="Arial MT"/>
            </a:endParaRPr>
          </a:p>
          <a:p>
            <a:pPr marL="363220" indent="-179705">
              <a:lnSpc>
                <a:spcPct val="100000"/>
              </a:lnSpc>
              <a:spcBef>
                <a:spcPts val="340"/>
              </a:spcBef>
              <a:buClr>
                <a:srgbClr val="FFA50A"/>
              </a:buClr>
              <a:buSzPct val="116666"/>
              <a:buChar char="•"/>
              <a:tabLst>
                <a:tab pos="363220" algn="l"/>
              </a:tabLst>
            </a:pP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More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 Popular.</a:t>
            </a:r>
            <a:endParaRPr sz="18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27815" y="133350"/>
            <a:ext cx="696277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424045" algn="l"/>
              </a:tabLst>
            </a:pPr>
            <a:r>
              <a:rPr sz="3600" dirty="0"/>
              <a:t>11.</a:t>
            </a:r>
            <a:r>
              <a:rPr sz="3600" spc="-30" dirty="0"/>
              <a:t> </a:t>
            </a:r>
            <a:r>
              <a:rPr sz="3600" dirty="0">
                <a:solidFill>
                  <a:srgbClr val="02FF00"/>
                </a:solidFill>
              </a:rPr>
              <a:t>Class</a:t>
            </a:r>
            <a:r>
              <a:rPr sz="3600" spc="-35" dirty="0">
                <a:solidFill>
                  <a:srgbClr val="02FF00"/>
                </a:solidFill>
              </a:rPr>
              <a:t> </a:t>
            </a:r>
            <a:r>
              <a:rPr sz="3600" dirty="0">
                <a:solidFill>
                  <a:srgbClr val="02FF00"/>
                </a:solidFill>
              </a:rPr>
              <a:t>vs</a:t>
            </a:r>
            <a:r>
              <a:rPr sz="3600" spc="-30" dirty="0">
                <a:solidFill>
                  <a:srgbClr val="02FF00"/>
                </a:solidFill>
              </a:rPr>
              <a:t> </a:t>
            </a:r>
            <a:r>
              <a:rPr sz="3600" spc="-10" dirty="0">
                <a:solidFill>
                  <a:srgbClr val="02FF00"/>
                </a:solidFill>
              </a:rPr>
              <a:t>Function</a:t>
            </a:r>
            <a:r>
              <a:rPr sz="3600" dirty="0">
                <a:solidFill>
                  <a:srgbClr val="02FF00"/>
                </a:solidFill>
              </a:rPr>
              <a:t>	</a:t>
            </a:r>
            <a:r>
              <a:rPr sz="3600" spc="-10" dirty="0"/>
              <a:t>Components</a:t>
            </a:r>
            <a:endParaRPr sz="3600" dirty="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53000" y="1035558"/>
            <a:ext cx="3744552" cy="3072384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97829" y="1140460"/>
            <a:ext cx="4077970" cy="28174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6379" marR="63500" indent="-233679">
              <a:lnSpc>
                <a:spcPct val="113700"/>
              </a:lnSpc>
              <a:spcBef>
                <a:spcPts val="100"/>
              </a:spcBef>
              <a:buSzPct val="87500"/>
              <a:buAutoNum type="arabicPeriod"/>
              <a:tabLst>
                <a:tab pos="247650" algn="l"/>
              </a:tabLst>
            </a:pPr>
            <a:r>
              <a:rPr sz="1600" dirty="0">
                <a:solidFill>
                  <a:srgbClr val="FFA50A"/>
                </a:solidFill>
                <a:latin typeface="Arial MT"/>
                <a:cs typeface="Arial MT"/>
              </a:rPr>
              <a:t>Definition:</a:t>
            </a:r>
            <a:r>
              <a:rPr sz="1600" spc="-25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02FF00"/>
                </a:solidFill>
                <a:latin typeface="Arial MT"/>
                <a:cs typeface="Arial MT"/>
              </a:rPr>
              <a:t>JSX</a:t>
            </a:r>
            <a:r>
              <a:rPr sz="1600" spc="-25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determines</a:t>
            </a:r>
            <a:r>
              <a:rPr sz="16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how</a:t>
            </a:r>
            <a:r>
              <a:rPr sz="16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16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UI</a:t>
            </a:r>
            <a:r>
              <a:rPr sz="1600" spc="-20" dirty="0">
                <a:solidFill>
                  <a:srgbClr val="FFFFFF"/>
                </a:solidFill>
                <a:latin typeface="Arial MT"/>
                <a:cs typeface="Arial MT"/>
              </a:rPr>
              <a:t> will 	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look</a:t>
            </a:r>
            <a:r>
              <a:rPr sz="16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wherever</a:t>
            </a:r>
            <a:r>
              <a:rPr sz="16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16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component</a:t>
            </a:r>
            <a:r>
              <a:rPr sz="16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is</a:t>
            </a:r>
            <a:r>
              <a:rPr sz="16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Arial MT"/>
                <a:cs typeface="Arial MT"/>
              </a:rPr>
              <a:t>used.</a:t>
            </a:r>
            <a:endParaRPr sz="1600" dirty="0">
              <a:latin typeface="Arial MT"/>
              <a:cs typeface="Arial MT"/>
            </a:endParaRPr>
          </a:p>
          <a:p>
            <a:pPr marL="246379" marR="172085" indent="-233679">
              <a:lnSpc>
                <a:spcPct val="114399"/>
              </a:lnSpc>
              <a:spcBef>
                <a:spcPts val="10"/>
              </a:spcBef>
              <a:buSzPct val="87500"/>
              <a:buAutoNum type="arabicPeriod"/>
              <a:tabLst>
                <a:tab pos="247650" algn="l"/>
              </a:tabLst>
            </a:pPr>
            <a:r>
              <a:rPr sz="1600" dirty="0">
                <a:solidFill>
                  <a:srgbClr val="FFA50A"/>
                </a:solidFill>
                <a:latin typeface="Arial MT"/>
                <a:cs typeface="Arial MT"/>
              </a:rPr>
              <a:t>Not</a:t>
            </a:r>
            <a:r>
              <a:rPr sz="1600" spc="-25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A50A"/>
                </a:solidFill>
                <a:latin typeface="Arial MT"/>
                <a:cs typeface="Arial MT"/>
              </a:rPr>
              <a:t>HTML:</a:t>
            </a:r>
            <a:r>
              <a:rPr sz="1600" spc="-25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Though</a:t>
            </a:r>
            <a:r>
              <a:rPr sz="16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it</a:t>
            </a:r>
            <a:r>
              <a:rPr sz="16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02FF00"/>
                </a:solidFill>
                <a:latin typeface="Arial MT"/>
                <a:cs typeface="Arial MT"/>
              </a:rPr>
              <a:t>resembles</a:t>
            </a:r>
            <a:r>
              <a:rPr sz="1600" spc="-25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02FF00"/>
                </a:solidFill>
                <a:latin typeface="Arial MT"/>
                <a:cs typeface="Arial MT"/>
              </a:rPr>
              <a:t>HTML</a:t>
            </a:r>
            <a:r>
              <a:rPr sz="1600" spc="-10" dirty="0">
                <a:solidFill>
                  <a:srgbClr val="FFFFFF"/>
                </a:solidFill>
                <a:latin typeface="Arial MT"/>
                <a:cs typeface="Arial MT"/>
              </a:rPr>
              <a:t>, 	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you're</a:t>
            </a:r>
            <a:r>
              <a:rPr sz="16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actually</a:t>
            </a:r>
            <a:r>
              <a:rPr sz="16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writing</a:t>
            </a:r>
            <a:r>
              <a:rPr sz="16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JSX,</a:t>
            </a:r>
            <a:r>
              <a:rPr sz="16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which</a:t>
            </a:r>
            <a:r>
              <a:rPr sz="16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Arial MT"/>
                <a:cs typeface="Arial MT"/>
              </a:rPr>
              <a:t>stands 	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for</a:t>
            </a:r>
            <a:r>
              <a:rPr sz="16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JavaScript</a:t>
            </a:r>
            <a:r>
              <a:rPr sz="16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20" dirty="0">
                <a:solidFill>
                  <a:srgbClr val="FFFFFF"/>
                </a:solidFill>
                <a:latin typeface="Arial MT"/>
                <a:cs typeface="Arial MT"/>
              </a:rPr>
              <a:t>XML.</a:t>
            </a:r>
            <a:endParaRPr sz="1600" dirty="0">
              <a:latin typeface="Arial MT"/>
              <a:cs typeface="Arial MT"/>
            </a:endParaRPr>
          </a:p>
          <a:p>
            <a:pPr marL="246379" marR="5080" indent="-233679">
              <a:lnSpc>
                <a:spcPct val="114999"/>
              </a:lnSpc>
              <a:buSzPct val="87500"/>
              <a:buAutoNum type="arabicPeriod"/>
              <a:tabLst>
                <a:tab pos="247650" algn="l"/>
              </a:tabLst>
            </a:pPr>
            <a:r>
              <a:rPr sz="1600" dirty="0">
                <a:solidFill>
                  <a:srgbClr val="FFA50A"/>
                </a:solidFill>
                <a:latin typeface="Arial MT"/>
                <a:cs typeface="Arial MT"/>
              </a:rPr>
              <a:t>Conversion:</a:t>
            </a:r>
            <a:r>
              <a:rPr sz="1600" spc="-20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02FF00"/>
                </a:solidFill>
                <a:latin typeface="Arial MT"/>
                <a:cs typeface="Arial MT"/>
              </a:rPr>
              <a:t>JSX</a:t>
            </a:r>
            <a:r>
              <a:rPr sz="1600" spc="-25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02FF00"/>
                </a:solidFill>
                <a:latin typeface="Arial MT"/>
                <a:cs typeface="Arial MT"/>
              </a:rPr>
              <a:t>gets</a:t>
            </a:r>
            <a:r>
              <a:rPr sz="1600" spc="-2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02FF00"/>
                </a:solidFill>
                <a:latin typeface="Arial MT"/>
                <a:cs typeface="Arial MT"/>
              </a:rPr>
              <a:t>converted</a:t>
            </a:r>
            <a:r>
              <a:rPr sz="1600" spc="-3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02FF00"/>
                </a:solidFill>
                <a:latin typeface="Arial MT"/>
                <a:cs typeface="Arial MT"/>
              </a:rPr>
              <a:t>to</a:t>
            </a:r>
            <a:r>
              <a:rPr sz="1600" spc="-25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02FF00"/>
                </a:solidFill>
                <a:latin typeface="Arial MT"/>
                <a:cs typeface="Arial MT"/>
              </a:rPr>
              <a:t>regular 	JavaScript.</a:t>
            </a:r>
            <a:endParaRPr sz="1600" dirty="0">
              <a:latin typeface="Arial MT"/>
              <a:cs typeface="Arial MT"/>
            </a:endParaRPr>
          </a:p>
          <a:p>
            <a:pPr marL="246379" marR="163830" indent="-233679">
              <a:lnSpc>
                <a:spcPts val="2210"/>
              </a:lnSpc>
              <a:spcBef>
                <a:spcPts val="70"/>
              </a:spcBef>
              <a:buClr>
                <a:srgbClr val="FFA50A"/>
              </a:buClr>
              <a:buSzPct val="87500"/>
              <a:buAutoNum type="arabicPeriod"/>
              <a:tabLst>
                <a:tab pos="247650" algn="l"/>
              </a:tabLst>
            </a:pPr>
            <a:r>
              <a:rPr sz="1600" dirty="0">
                <a:solidFill>
                  <a:srgbClr val="02FF00"/>
                </a:solidFill>
                <a:latin typeface="Arial MT"/>
                <a:cs typeface="Arial MT"/>
              </a:rPr>
              <a:t>Babeljs.io/repl</a:t>
            </a:r>
            <a:r>
              <a:rPr sz="1600" spc="-3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is</a:t>
            </a:r>
            <a:r>
              <a:rPr sz="16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16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tool</a:t>
            </a:r>
            <a:r>
              <a:rPr sz="16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that</a:t>
            </a:r>
            <a:r>
              <a:rPr sz="16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allows</a:t>
            </a:r>
            <a:r>
              <a:rPr sz="16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you</a:t>
            </a:r>
            <a:r>
              <a:rPr sz="16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25" dirty="0">
                <a:solidFill>
                  <a:srgbClr val="FFFFFF"/>
                </a:solidFill>
                <a:latin typeface="Arial MT"/>
                <a:cs typeface="Arial MT"/>
              </a:rPr>
              <a:t>to 	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see</a:t>
            </a:r>
            <a:r>
              <a:rPr sz="16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how</a:t>
            </a:r>
            <a:r>
              <a:rPr sz="16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A50A"/>
                </a:solidFill>
                <a:latin typeface="Arial MT"/>
                <a:cs typeface="Arial MT"/>
              </a:rPr>
              <a:t>JSX</a:t>
            </a:r>
            <a:r>
              <a:rPr sz="1600" spc="-20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A50A"/>
                </a:solidFill>
                <a:latin typeface="Arial MT"/>
                <a:cs typeface="Arial MT"/>
              </a:rPr>
              <a:t>is</a:t>
            </a:r>
            <a:r>
              <a:rPr sz="1600" spc="-10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A50A"/>
                </a:solidFill>
                <a:latin typeface="Arial MT"/>
                <a:cs typeface="Arial MT"/>
              </a:rPr>
              <a:t>transformed</a:t>
            </a:r>
            <a:r>
              <a:rPr sz="1600" spc="-20" dirty="0">
                <a:solidFill>
                  <a:srgbClr val="FFA50A"/>
                </a:solidFill>
                <a:latin typeface="Arial MT"/>
                <a:cs typeface="Arial MT"/>
              </a:rPr>
              <a:t> into 	</a:t>
            </a:r>
            <a:r>
              <a:rPr sz="1600" spc="-10" dirty="0">
                <a:solidFill>
                  <a:srgbClr val="FFA50A"/>
                </a:solidFill>
                <a:latin typeface="Arial MT"/>
                <a:cs typeface="Arial MT"/>
              </a:rPr>
              <a:t>JavaScript</a:t>
            </a:r>
            <a:r>
              <a:rPr sz="1600" spc="-10" dirty="0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16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77912" y="205183"/>
            <a:ext cx="6988176" cy="75539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79905">
              <a:lnSpc>
                <a:spcPct val="100000"/>
              </a:lnSpc>
              <a:spcBef>
                <a:spcPts val="100"/>
              </a:spcBef>
            </a:pPr>
            <a:r>
              <a:rPr sz="3300" dirty="0"/>
              <a:t>12.</a:t>
            </a:r>
            <a:r>
              <a:rPr sz="3300" spc="-30" dirty="0"/>
              <a:t> </a:t>
            </a:r>
            <a:r>
              <a:rPr sz="3300" dirty="0">
                <a:solidFill>
                  <a:srgbClr val="02FF00"/>
                </a:solidFill>
              </a:rPr>
              <a:t>What</a:t>
            </a:r>
            <a:r>
              <a:rPr sz="3300" spc="-40" dirty="0">
                <a:solidFill>
                  <a:srgbClr val="02FF00"/>
                </a:solidFill>
              </a:rPr>
              <a:t> </a:t>
            </a:r>
            <a:r>
              <a:rPr sz="3300" dirty="0">
                <a:solidFill>
                  <a:srgbClr val="02FF00"/>
                </a:solidFill>
              </a:rPr>
              <a:t>is</a:t>
            </a:r>
            <a:r>
              <a:rPr sz="3300" spc="-25" dirty="0">
                <a:solidFill>
                  <a:srgbClr val="02FF00"/>
                </a:solidFill>
              </a:rPr>
              <a:t> </a:t>
            </a:r>
            <a:r>
              <a:rPr sz="3300" spc="-20" dirty="0"/>
              <a:t>JSX?</a:t>
            </a:r>
            <a:endParaRPr sz="3300" dirty="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29200" y="1140460"/>
            <a:ext cx="3544454" cy="295777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31848" y="3288913"/>
            <a:ext cx="6028690" cy="1749425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374015" indent="-361315">
              <a:lnSpc>
                <a:spcPct val="100000"/>
              </a:lnSpc>
              <a:spcBef>
                <a:spcPts val="180"/>
              </a:spcBef>
              <a:buClr>
                <a:srgbClr val="FFFFFF"/>
              </a:buClr>
              <a:buSzPct val="105000"/>
              <a:buAutoNum type="arabicPeriod"/>
              <a:tabLst>
                <a:tab pos="374015" algn="l"/>
              </a:tabLst>
            </a:pPr>
            <a:r>
              <a:rPr sz="2000" dirty="0">
                <a:solidFill>
                  <a:srgbClr val="FFA50A"/>
                </a:solidFill>
                <a:latin typeface="Arial MT"/>
                <a:cs typeface="Arial MT"/>
              </a:rPr>
              <a:t>Browser</a:t>
            </a:r>
            <a:r>
              <a:rPr sz="2000" spc="-55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takes</a:t>
            </a:r>
            <a:r>
              <a:rPr sz="2000" spc="-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02FF00"/>
                </a:solidFill>
                <a:latin typeface="Arial MT"/>
                <a:cs typeface="Arial MT"/>
              </a:rPr>
              <a:t>HTML</a:t>
            </a:r>
            <a:r>
              <a:rPr sz="2000" spc="-5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2000" spc="-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create</a:t>
            </a:r>
            <a:r>
              <a:rPr sz="2000" spc="-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20" dirty="0">
                <a:solidFill>
                  <a:srgbClr val="02FF00"/>
                </a:solidFill>
                <a:latin typeface="Arial MT"/>
                <a:cs typeface="Arial MT"/>
              </a:rPr>
              <a:t>DOM</a:t>
            </a:r>
            <a:r>
              <a:rPr sz="2000" spc="-20" dirty="0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2000">
              <a:latin typeface="Arial MT"/>
              <a:cs typeface="Arial MT"/>
            </a:endParaRPr>
          </a:p>
          <a:p>
            <a:pPr marL="374650" marR="5080" indent="-361950">
              <a:lnSpc>
                <a:spcPts val="2810"/>
              </a:lnSpc>
              <a:spcBef>
                <a:spcPts val="20"/>
              </a:spcBef>
              <a:buClr>
                <a:srgbClr val="FFFFFF"/>
              </a:buClr>
              <a:buSzPct val="105000"/>
              <a:buAutoNum type="arabicPeriod"/>
              <a:tabLst>
                <a:tab pos="374650" algn="l"/>
              </a:tabLst>
            </a:pPr>
            <a:r>
              <a:rPr sz="2000" dirty="0">
                <a:solidFill>
                  <a:srgbClr val="FFA50A"/>
                </a:solidFill>
                <a:latin typeface="Arial MT"/>
                <a:cs typeface="Arial MT"/>
              </a:rPr>
              <a:t>JS</a:t>
            </a:r>
            <a:r>
              <a:rPr sz="2000" spc="-40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A50A"/>
                </a:solidFill>
                <a:latin typeface="Arial MT"/>
                <a:cs typeface="Arial MT"/>
              </a:rPr>
              <a:t>helps</a:t>
            </a:r>
            <a:r>
              <a:rPr sz="2000" spc="-40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us</a:t>
            </a:r>
            <a:r>
              <a:rPr sz="20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modify</a:t>
            </a:r>
            <a:r>
              <a:rPr sz="20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02FF00"/>
                </a:solidFill>
                <a:latin typeface="Arial MT"/>
                <a:cs typeface="Arial MT"/>
              </a:rPr>
              <a:t>DOM</a:t>
            </a:r>
            <a:r>
              <a:rPr sz="2000" spc="-45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based</a:t>
            </a:r>
            <a:r>
              <a:rPr sz="20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on</a:t>
            </a:r>
            <a:r>
              <a:rPr sz="20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02FF00"/>
                </a:solidFill>
                <a:latin typeface="Arial MT"/>
                <a:cs typeface="Arial MT"/>
              </a:rPr>
              <a:t>user</a:t>
            </a:r>
            <a:r>
              <a:rPr sz="2000" spc="-4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02FF00"/>
                </a:solidFill>
                <a:latin typeface="Arial MT"/>
                <a:cs typeface="Arial MT"/>
              </a:rPr>
              <a:t>actions</a:t>
            </a:r>
            <a:r>
              <a:rPr sz="2000" spc="-4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2000" spc="-25" dirty="0">
                <a:solidFill>
                  <a:srgbClr val="FFFFFF"/>
                </a:solidFill>
                <a:latin typeface="Arial MT"/>
                <a:cs typeface="Arial MT"/>
              </a:rPr>
              <a:t>or </a:t>
            </a:r>
            <a:r>
              <a:rPr sz="2000" spc="-10" dirty="0">
                <a:solidFill>
                  <a:srgbClr val="FFFFFF"/>
                </a:solidFill>
                <a:latin typeface="Arial MT"/>
                <a:cs typeface="Arial MT"/>
              </a:rPr>
              <a:t>events.</a:t>
            </a:r>
            <a:endParaRPr sz="2000">
              <a:latin typeface="Arial MT"/>
              <a:cs typeface="Arial MT"/>
            </a:endParaRPr>
          </a:p>
          <a:p>
            <a:pPr marL="374650" marR="255904" indent="-361950">
              <a:lnSpc>
                <a:spcPts val="2690"/>
              </a:lnSpc>
              <a:spcBef>
                <a:spcPts val="50"/>
              </a:spcBef>
              <a:buSzPct val="105000"/>
              <a:buAutoNum type="arabicPeriod"/>
              <a:tabLst>
                <a:tab pos="374650" algn="l"/>
              </a:tabLst>
            </a:pP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sz="20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A50A"/>
                </a:solidFill>
                <a:latin typeface="Arial MT"/>
                <a:cs typeface="Arial MT"/>
              </a:rPr>
              <a:t>big</a:t>
            </a:r>
            <a:r>
              <a:rPr sz="2000" spc="-50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A50A"/>
                </a:solidFill>
                <a:latin typeface="Arial MT"/>
                <a:cs typeface="Arial MT"/>
              </a:rPr>
              <a:t>applications,</a:t>
            </a:r>
            <a:r>
              <a:rPr sz="2000" spc="-50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Working</a:t>
            </a:r>
            <a:r>
              <a:rPr sz="20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with</a:t>
            </a:r>
            <a:r>
              <a:rPr sz="20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02FF00"/>
                </a:solidFill>
                <a:latin typeface="Arial MT"/>
                <a:cs typeface="Arial MT"/>
              </a:rPr>
              <a:t>DOM</a:t>
            </a:r>
            <a:r>
              <a:rPr sz="2000" spc="-5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Arial MT"/>
                <a:cs typeface="Arial MT"/>
              </a:rPr>
              <a:t>becomes </a:t>
            </a:r>
            <a:r>
              <a:rPr sz="2000" spc="-10" dirty="0">
                <a:solidFill>
                  <a:srgbClr val="FFA50A"/>
                </a:solidFill>
                <a:latin typeface="Arial MT"/>
                <a:cs typeface="Arial MT"/>
              </a:rPr>
              <a:t>complicated</a:t>
            </a:r>
            <a:r>
              <a:rPr sz="2000" spc="-10" dirty="0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62164" y="63754"/>
            <a:ext cx="6988176" cy="755396"/>
          </a:xfrm>
          <a:prstGeom prst="rect">
            <a:avLst/>
          </a:prstGeom>
        </p:spPr>
        <p:txBody>
          <a:bodyPr vert="horz" wrap="square" lIns="0" tIns="102616" rIns="0" bIns="0" rtlCol="0">
            <a:spAutoFit/>
          </a:bodyPr>
          <a:lstStyle/>
          <a:p>
            <a:pPr marL="141097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02FF00"/>
                </a:solidFill>
              </a:rPr>
              <a:t>2.</a:t>
            </a:r>
            <a:r>
              <a:rPr sz="3600" spc="-45" dirty="0">
                <a:solidFill>
                  <a:srgbClr val="02FF00"/>
                </a:solidFill>
              </a:rPr>
              <a:t> </a:t>
            </a:r>
            <a:r>
              <a:rPr sz="3600" dirty="0"/>
              <a:t>Working</a:t>
            </a:r>
            <a:r>
              <a:rPr sz="3600" spc="-40" dirty="0"/>
              <a:t> </a:t>
            </a:r>
            <a:r>
              <a:rPr sz="3600" dirty="0">
                <a:solidFill>
                  <a:srgbClr val="FFFFFF"/>
                </a:solidFill>
              </a:rPr>
              <a:t>of</a:t>
            </a:r>
            <a:r>
              <a:rPr sz="3600" spc="-45" dirty="0">
                <a:solidFill>
                  <a:srgbClr val="FFFFFF"/>
                </a:solidFill>
              </a:rPr>
              <a:t> </a:t>
            </a:r>
            <a:r>
              <a:rPr sz="3600" spc="-25" dirty="0">
                <a:solidFill>
                  <a:srgbClr val="02FF00"/>
                </a:solidFill>
              </a:rPr>
              <a:t>DOM</a:t>
            </a:r>
            <a:endParaRPr sz="3600" dirty="0"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6248" y="913262"/>
            <a:ext cx="3830500" cy="21822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286553D-CF99-6B61-AB88-01C709CF03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6252" y="819150"/>
            <a:ext cx="4381500" cy="43815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4800" y="3395362"/>
            <a:ext cx="8077200" cy="1408141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 marL="207010" indent="-194310">
              <a:lnSpc>
                <a:spcPct val="100000"/>
              </a:lnSpc>
              <a:spcBef>
                <a:spcPts val="409"/>
              </a:spcBef>
              <a:buSzPct val="78571"/>
              <a:buAutoNum type="arabicPeriod"/>
              <a:tabLst>
                <a:tab pos="207010" algn="l"/>
              </a:tabLst>
            </a:pPr>
            <a:r>
              <a:rPr sz="1600" dirty="0">
                <a:solidFill>
                  <a:srgbClr val="FFA50A"/>
                </a:solidFill>
                <a:latin typeface="Arial MT"/>
                <a:cs typeface="Arial MT"/>
              </a:rPr>
              <a:t>Enables</a:t>
            </a:r>
            <a:r>
              <a:rPr sz="1600" spc="-20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16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use</a:t>
            </a:r>
            <a:r>
              <a:rPr sz="16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16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16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component</a:t>
            </a:r>
            <a:r>
              <a:rPr sz="16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sz="16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02FF00"/>
                </a:solidFill>
                <a:latin typeface="Arial MT"/>
                <a:cs typeface="Arial MT"/>
              </a:rPr>
              <a:t>other</a:t>
            </a:r>
            <a:r>
              <a:rPr sz="1600" spc="-25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02FF00"/>
                </a:solidFill>
                <a:latin typeface="Arial MT"/>
                <a:cs typeface="Arial MT"/>
              </a:rPr>
              <a:t>parts</a:t>
            </a:r>
            <a:r>
              <a:rPr sz="1600" spc="-10" dirty="0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1600" dirty="0">
              <a:latin typeface="Arial MT"/>
              <a:cs typeface="Arial MT"/>
            </a:endParaRPr>
          </a:p>
          <a:p>
            <a:pPr marL="207010" marR="265430" indent="-194310">
              <a:lnSpc>
                <a:spcPct val="112900"/>
              </a:lnSpc>
              <a:spcBef>
                <a:spcPts val="95"/>
              </a:spcBef>
              <a:buSzPct val="78571"/>
              <a:buAutoNum type="arabicPeriod"/>
              <a:tabLst>
                <a:tab pos="209550" algn="l"/>
              </a:tabLst>
            </a:pPr>
            <a:r>
              <a:rPr sz="1600" dirty="0">
                <a:solidFill>
                  <a:srgbClr val="FFA50A"/>
                </a:solidFill>
                <a:latin typeface="Arial MT"/>
                <a:cs typeface="Arial MT"/>
              </a:rPr>
              <a:t>Default</a:t>
            </a:r>
            <a:r>
              <a:rPr sz="1600" spc="-30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A50A"/>
                </a:solidFill>
                <a:latin typeface="Arial MT"/>
                <a:cs typeface="Arial MT"/>
              </a:rPr>
              <a:t>Export:</a:t>
            </a:r>
            <a:r>
              <a:rPr sz="1600" spc="-30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02FF00"/>
                </a:solidFill>
                <a:latin typeface="Arial MT"/>
                <a:cs typeface="Arial MT"/>
              </a:rPr>
              <a:t>Allows</a:t>
            </a:r>
            <a:r>
              <a:rPr sz="1600" spc="-3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02FF00"/>
                </a:solidFill>
                <a:latin typeface="Arial MT"/>
                <a:cs typeface="Arial MT"/>
              </a:rPr>
              <a:t>exporting</a:t>
            </a:r>
            <a:r>
              <a:rPr sz="1600" spc="-3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02FF00"/>
                </a:solidFill>
                <a:latin typeface="Arial MT"/>
                <a:cs typeface="Arial MT"/>
              </a:rPr>
              <a:t>a</a:t>
            </a:r>
            <a:r>
              <a:rPr sz="1600" spc="-3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02FF00"/>
                </a:solidFill>
                <a:latin typeface="Arial MT"/>
                <a:cs typeface="Arial MT"/>
              </a:rPr>
              <a:t>single</a:t>
            </a:r>
            <a:r>
              <a:rPr sz="1600" spc="-3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02FF00"/>
                </a:solidFill>
                <a:latin typeface="Arial MT"/>
                <a:cs typeface="Arial MT"/>
              </a:rPr>
              <a:t>component</a:t>
            </a:r>
            <a:r>
              <a:rPr sz="1600" spc="-3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as</a:t>
            </a:r>
            <a:r>
              <a:rPr sz="16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16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Arial MT"/>
                <a:cs typeface="Arial MT"/>
              </a:rPr>
              <a:t>default 	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from</a:t>
            </a:r>
            <a:r>
              <a:rPr sz="16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1600" spc="-10" dirty="0">
                <a:solidFill>
                  <a:srgbClr val="FFFFFF"/>
                </a:solidFill>
                <a:latin typeface="Arial MT"/>
                <a:cs typeface="Arial MT"/>
              </a:rPr>
              <a:t> module.</a:t>
            </a:r>
            <a:endParaRPr sz="1600" dirty="0">
              <a:latin typeface="Arial MT"/>
              <a:cs typeface="Arial MT"/>
            </a:endParaRPr>
          </a:p>
          <a:p>
            <a:pPr marL="207010" indent="-194310">
              <a:lnSpc>
                <a:spcPct val="100000"/>
              </a:lnSpc>
              <a:spcBef>
                <a:spcPts val="215"/>
              </a:spcBef>
              <a:buSzPct val="78571"/>
              <a:buAutoNum type="arabicPeriod"/>
              <a:tabLst>
                <a:tab pos="207010" algn="l"/>
              </a:tabLst>
            </a:pPr>
            <a:r>
              <a:rPr sz="1600" dirty="0">
                <a:solidFill>
                  <a:srgbClr val="FFA50A"/>
                </a:solidFill>
                <a:latin typeface="Arial MT"/>
                <a:cs typeface="Arial MT"/>
              </a:rPr>
              <a:t>Named</a:t>
            </a:r>
            <a:r>
              <a:rPr sz="1600" spc="-30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A50A"/>
                </a:solidFill>
                <a:latin typeface="Arial MT"/>
                <a:cs typeface="Arial MT"/>
              </a:rPr>
              <a:t>Export:</a:t>
            </a:r>
            <a:r>
              <a:rPr sz="1600" spc="-30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Allows</a:t>
            </a:r>
            <a:r>
              <a:rPr sz="16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02FF00"/>
                </a:solidFill>
                <a:latin typeface="Arial MT"/>
                <a:cs typeface="Arial MT"/>
              </a:rPr>
              <a:t>exporting</a:t>
            </a:r>
            <a:r>
              <a:rPr sz="1600" spc="-3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02FF00"/>
                </a:solidFill>
                <a:latin typeface="Arial MT"/>
                <a:cs typeface="Arial MT"/>
              </a:rPr>
              <a:t>multiple</a:t>
            </a:r>
            <a:r>
              <a:rPr sz="1600" spc="-25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02FF00"/>
                </a:solidFill>
                <a:latin typeface="Arial MT"/>
                <a:cs typeface="Arial MT"/>
              </a:rPr>
              <a:t>items</a:t>
            </a:r>
            <a:r>
              <a:rPr sz="1600" spc="-3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from</a:t>
            </a:r>
            <a:r>
              <a:rPr sz="16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16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Arial MT"/>
                <a:cs typeface="Arial MT"/>
              </a:rPr>
              <a:t>module.</a:t>
            </a:r>
            <a:endParaRPr sz="1600" dirty="0">
              <a:latin typeface="Arial MT"/>
              <a:cs typeface="Arial MT"/>
            </a:endParaRPr>
          </a:p>
          <a:p>
            <a:pPr marL="207010" marR="5080" indent="-194310">
              <a:lnSpc>
                <a:spcPct val="112900"/>
              </a:lnSpc>
              <a:spcBef>
                <a:spcPts val="120"/>
              </a:spcBef>
              <a:buSzPct val="78571"/>
              <a:buAutoNum type="arabicPeriod"/>
              <a:tabLst>
                <a:tab pos="209550" algn="l"/>
              </a:tabLst>
            </a:pPr>
            <a:r>
              <a:rPr sz="1600" dirty="0">
                <a:solidFill>
                  <a:srgbClr val="FFA50A"/>
                </a:solidFill>
                <a:latin typeface="Arial MT"/>
                <a:cs typeface="Arial MT"/>
              </a:rPr>
              <a:t>Importing:</a:t>
            </a:r>
            <a:r>
              <a:rPr sz="1600" spc="-35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16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use</a:t>
            </a:r>
            <a:r>
              <a:rPr sz="16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an</a:t>
            </a:r>
            <a:r>
              <a:rPr sz="16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exported</a:t>
            </a:r>
            <a:r>
              <a:rPr sz="16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component,</a:t>
            </a:r>
            <a:r>
              <a:rPr sz="16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you</a:t>
            </a:r>
            <a:r>
              <a:rPr sz="16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need</a:t>
            </a:r>
            <a:r>
              <a:rPr sz="16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16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02FF00"/>
                </a:solidFill>
                <a:latin typeface="Arial MT"/>
                <a:cs typeface="Arial MT"/>
              </a:rPr>
              <a:t>import</a:t>
            </a:r>
            <a:r>
              <a:rPr sz="1600" spc="-2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02FF00"/>
                </a:solidFill>
                <a:latin typeface="Arial MT"/>
                <a:cs typeface="Arial MT"/>
              </a:rPr>
              <a:t>it</a:t>
            </a:r>
            <a:r>
              <a:rPr sz="1600" spc="-2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02FF00"/>
                </a:solidFill>
                <a:latin typeface="Arial MT"/>
                <a:cs typeface="Arial MT"/>
              </a:rPr>
              <a:t>in</a:t>
            </a:r>
            <a:r>
              <a:rPr sz="1600" spc="-2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600" spc="-25" dirty="0">
                <a:solidFill>
                  <a:srgbClr val="02FF00"/>
                </a:solidFill>
                <a:latin typeface="Arial MT"/>
                <a:cs typeface="Arial MT"/>
              </a:rPr>
              <a:t>the 	</a:t>
            </a:r>
            <a:r>
              <a:rPr sz="1600" dirty="0">
                <a:solidFill>
                  <a:srgbClr val="02FF00"/>
                </a:solidFill>
                <a:latin typeface="Arial MT"/>
                <a:cs typeface="Arial MT"/>
              </a:rPr>
              <a:t>destination</a:t>
            </a:r>
            <a:r>
              <a:rPr sz="1600" spc="-35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02FF00"/>
                </a:solidFill>
                <a:latin typeface="Arial MT"/>
                <a:cs typeface="Arial MT"/>
              </a:rPr>
              <a:t>file</a:t>
            </a:r>
            <a:r>
              <a:rPr sz="1600" spc="-35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using</a:t>
            </a:r>
            <a:r>
              <a:rPr sz="16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import</a:t>
            </a:r>
            <a:r>
              <a:rPr sz="16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Arial MT"/>
                <a:cs typeface="Arial MT"/>
              </a:rPr>
              <a:t>syntax.</a:t>
            </a:r>
            <a:endParaRPr sz="16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02616" rIns="0" bIns="0" rtlCol="0">
            <a:spAutoFit/>
          </a:bodyPr>
          <a:lstStyle/>
          <a:p>
            <a:pPr marL="772795">
              <a:lnSpc>
                <a:spcPct val="100000"/>
              </a:lnSpc>
              <a:spcBef>
                <a:spcPts val="100"/>
              </a:spcBef>
            </a:pPr>
            <a:r>
              <a:rPr sz="3600" dirty="0"/>
              <a:t>13.</a:t>
            </a:r>
            <a:r>
              <a:rPr sz="3600" spc="-100" dirty="0"/>
              <a:t> </a:t>
            </a:r>
            <a:r>
              <a:rPr sz="3600" dirty="0">
                <a:solidFill>
                  <a:srgbClr val="02FF00"/>
                </a:solidFill>
              </a:rPr>
              <a:t>Exporting</a:t>
            </a:r>
            <a:r>
              <a:rPr sz="3600" spc="-100" dirty="0">
                <a:solidFill>
                  <a:srgbClr val="02FF00"/>
                </a:solidFill>
              </a:rPr>
              <a:t> </a:t>
            </a:r>
            <a:r>
              <a:rPr sz="3600" spc="-10" dirty="0"/>
              <a:t>components</a:t>
            </a:r>
            <a:endParaRPr sz="36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864" y="679704"/>
            <a:ext cx="5529072" cy="2731008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335603" y="1047750"/>
            <a:ext cx="2046397" cy="1780274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0427" y="990600"/>
            <a:ext cx="4215130" cy="31623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7650" marR="1025525" indent="-234950">
              <a:lnSpc>
                <a:spcPct val="111100"/>
              </a:lnSpc>
              <a:spcBef>
                <a:spcPts val="100"/>
              </a:spcBef>
              <a:buSzPct val="88888"/>
              <a:buAutoNum type="arabicPeriod"/>
              <a:tabLst>
                <a:tab pos="247650" algn="l"/>
              </a:tabLst>
            </a:pPr>
            <a:r>
              <a:rPr sz="1800" dirty="0">
                <a:solidFill>
                  <a:srgbClr val="FFA50A"/>
                </a:solidFill>
                <a:latin typeface="Arial MT"/>
                <a:cs typeface="Arial MT"/>
              </a:rPr>
              <a:t>Naming:</a:t>
            </a:r>
            <a:r>
              <a:rPr sz="1800" spc="-15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02FF00"/>
                </a:solidFill>
                <a:latin typeface="Arial MT"/>
                <a:cs typeface="Arial MT"/>
              </a:rPr>
              <a:t>Must</a:t>
            </a:r>
            <a:r>
              <a:rPr sz="1800" spc="-2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02FF00"/>
                </a:solidFill>
                <a:latin typeface="Arial MT"/>
                <a:cs typeface="Arial MT"/>
              </a:rPr>
              <a:t>be</a:t>
            </a:r>
            <a:r>
              <a:rPr sz="1800" spc="-15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02FF00"/>
                </a:solidFill>
                <a:latin typeface="Arial MT"/>
                <a:cs typeface="Arial MT"/>
              </a:rPr>
              <a:t>capitalized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;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lowercase</a:t>
            </a:r>
            <a:r>
              <a:rPr sz="18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for</a:t>
            </a:r>
            <a:r>
              <a:rPr sz="18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default</a:t>
            </a:r>
            <a:r>
              <a:rPr sz="18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HTML.</a:t>
            </a:r>
            <a:endParaRPr sz="1800" dirty="0">
              <a:latin typeface="Arial MT"/>
              <a:cs typeface="Arial MT"/>
            </a:endParaRPr>
          </a:p>
          <a:p>
            <a:pPr marL="247650" marR="5080" indent="-234950">
              <a:lnSpc>
                <a:spcPct val="115599"/>
              </a:lnSpc>
              <a:buSzPct val="88888"/>
              <a:buAutoNum type="arabicPeriod"/>
              <a:tabLst>
                <a:tab pos="247650" algn="l"/>
              </a:tabLst>
            </a:pPr>
            <a:r>
              <a:rPr sz="1800" dirty="0">
                <a:solidFill>
                  <a:srgbClr val="FFA50A"/>
                </a:solidFill>
                <a:latin typeface="Arial MT"/>
                <a:cs typeface="Arial MT"/>
              </a:rPr>
              <a:t>HTML:</a:t>
            </a:r>
            <a:r>
              <a:rPr sz="1800" spc="-15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Unlike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vanilla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JS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where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you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can't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directly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write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HTML,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React,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25" dirty="0">
                <a:solidFill>
                  <a:srgbClr val="02FF00"/>
                </a:solidFill>
                <a:latin typeface="Arial MT"/>
                <a:cs typeface="Arial MT"/>
              </a:rPr>
              <a:t>you </a:t>
            </a:r>
            <a:r>
              <a:rPr sz="1800" dirty="0">
                <a:solidFill>
                  <a:srgbClr val="02FF00"/>
                </a:solidFill>
                <a:latin typeface="Arial MT"/>
                <a:cs typeface="Arial MT"/>
              </a:rPr>
              <a:t>can</a:t>
            </a:r>
            <a:r>
              <a:rPr sz="1800" spc="-35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02FF00"/>
                </a:solidFill>
                <a:latin typeface="Arial MT"/>
                <a:cs typeface="Arial MT"/>
              </a:rPr>
              <a:t>embed</a:t>
            </a:r>
            <a:r>
              <a:rPr sz="1800" spc="-2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02FF00"/>
                </a:solidFill>
                <a:latin typeface="Arial MT"/>
                <a:cs typeface="Arial MT"/>
              </a:rPr>
              <a:t>HTML-</a:t>
            </a:r>
            <a:r>
              <a:rPr sz="1800" dirty="0">
                <a:solidFill>
                  <a:srgbClr val="02FF00"/>
                </a:solidFill>
                <a:latin typeface="Arial MT"/>
                <a:cs typeface="Arial MT"/>
              </a:rPr>
              <a:t>like</a:t>
            </a:r>
            <a:r>
              <a:rPr sz="1800" spc="-2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02FF00"/>
                </a:solidFill>
                <a:latin typeface="Arial MT"/>
                <a:cs typeface="Arial MT"/>
              </a:rPr>
              <a:t>syntax</a:t>
            </a:r>
            <a:r>
              <a:rPr sz="1800" spc="-15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using</a:t>
            </a:r>
            <a:endParaRPr sz="1800" dirty="0">
              <a:latin typeface="Arial MT"/>
              <a:cs typeface="Arial MT"/>
            </a:endParaRPr>
          </a:p>
          <a:p>
            <a:pPr marL="247650">
              <a:lnSpc>
                <a:spcPct val="100000"/>
              </a:lnSpc>
              <a:spcBef>
                <a:spcPts val="359"/>
              </a:spcBef>
            </a:pP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JSX.</a:t>
            </a:r>
            <a:endParaRPr sz="1800" dirty="0">
              <a:latin typeface="Arial MT"/>
              <a:cs typeface="Arial MT"/>
            </a:endParaRPr>
          </a:p>
          <a:p>
            <a:pPr marL="247650" marR="22225" indent="-234950">
              <a:lnSpc>
                <a:spcPct val="114100"/>
              </a:lnSpc>
              <a:spcBef>
                <a:spcPts val="30"/>
              </a:spcBef>
              <a:buSzPct val="88888"/>
              <a:buAutoNum type="arabicPeriod" startAt="3"/>
              <a:tabLst>
                <a:tab pos="247650" algn="l"/>
              </a:tabLst>
            </a:pPr>
            <a:r>
              <a:rPr sz="1800" dirty="0">
                <a:solidFill>
                  <a:srgbClr val="FFA50A"/>
                </a:solidFill>
                <a:latin typeface="Arial MT"/>
                <a:cs typeface="Arial MT"/>
              </a:rPr>
              <a:t>CSS:</a:t>
            </a:r>
            <a:r>
              <a:rPr sz="1800" spc="-20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React,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02FF00"/>
                </a:solidFill>
                <a:latin typeface="Arial MT"/>
                <a:cs typeface="Arial MT"/>
              </a:rPr>
              <a:t>CSS</a:t>
            </a:r>
            <a:r>
              <a:rPr sz="1800" spc="-15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02FF00"/>
                </a:solidFill>
                <a:latin typeface="Arial MT"/>
                <a:cs typeface="Arial MT"/>
              </a:rPr>
              <a:t>can</a:t>
            </a:r>
            <a:r>
              <a:rPr sz="1800" spc="-15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02FF00"/>
                </a:solidFill>
                <a:latin typeface="Arial MT"/>
                <a:cs typeface="Arial MT"/>
              </a:rPr>
              <a:t>be</a:t>
            </a:r>
            <a:r>
              <a:rPr sz="1800" spc="-10" dirty="0">
                <a:solidFill>
                  <a:srgbClr val="02FF00"/>
                </a:solidFill>
                <a:latin typeface="Arial MT"/>
                <a:cs typeface="Arial MT"/>
              </a:rPr>
              <a:t> directly </a:t>
            </a:r>
            <a:r>
              <a:rPr sz="1800" dirty="0">
                <a:solidFill>
                  <a:srgbClr val="02FF00"/>
                </a:solidFill>
                <a:latin typeface="Arial MT"/>
                <a:cs typeface="Arial MT"/>
              </a:rPr>
              <a:t>imported</a:t>
            </a:r>
            <a:r>
              <a:rPr sz="1800" spc="-25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into</a:t>
            </a:r>
            <a:r>
              <a:rPr sz="18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component</a:t>
            </a:r>
            <a:r>
              <a:rPr sz="18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files,</a:t>
            </a:r>
            <a:r>
              <a:rPr sz="18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allowing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for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modular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component-specific styling.</a:t>
            </a:r>
            <a:endParaRPr sz="18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77912" y="204514"/>
            <a:ext cx="6988176" cy="75539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38860">
              <a:lnSpc>
                <a:spcPct val="100000"/>
              </a:lnSpc>
              <a:spcBef>
                <a:spcPts val="100"/>
              </a:spcBef>
            </a:pPr>
            <a:r>
              <a:rPr dirty="0"/>
              <a:t>14.</a:t>
            </a:r>
            <a:r>
              <a:rPr spc="-65" dirty="0"/>
              <a:t> </a:t>
            </a:r>
            <a:r>
              <a:rPr dirty="0"/>
              <a:t>Other</a:t>
            </a:r>
            <a:r>
              <a:rPr spc="-65" dirty="0"/>
              <a:t> </a:t>
            </a:r>
            <a:r>
              <a:rPr dirty="0"/>
              <a:t>important</a:t>
            </a:r>
            <a:r>
              <a:rPr spc="-65" dirty="0"/>
              <a:t> </a:t>
            </a:r>
            <a:r>
              <a:rPr spc="-10" dirty="0">
                <a:solidFill>
                  <a:srgbClr val="02FF00"/>
                </a:solidFill>
              </a:rPr>
              <a:t>Points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10200" y="1201981"/>
            <a:ext cx="3288146" cy="2739538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85800" y="1288475"/>
            <a:ext cx="4458492" cy="240578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7180" marR="172085" indent="-284480">
              <a:lnSpc>
                <a:spcPct val="114999"/>
              </a:lnSpc>
              <a:spcBef>
                <a:spcPts val="100"/>
              </a:spcBef>
              <a:buSzPct val="81250"/>
              <a:buAutoNum type="arabicPeriod"/>
              <a:tabLst>
                <a:tab pos="297180" algn="l"/>
              </a:tabLst>
            </a:pPr>
            <a:r>
              <a:rPr sz="2000" dirty="0">
                <a:solidFill>
                  <a:srgbClr val="FFA50A"/>
                </a:solidFill>
                <a:latin typeface="Arial MT"/>
                <a:cs typeface="Arial MT"/>
              </a:rPr>
              <a:t>Dynamic</a:t>
            </a:r>
            <a:r>
              <a:rPr sz="2000" spc="-30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A50A"/>
                </a:solidFill>
                <a:latin typeface="Arial MT"/>
                <a:cs typeface="Arial MT"/>
              </a:rPr>
              <a:t>Content:</a:t>
            </a:r>
            <a:r>
              <a:rPr sz="2000" spc="-25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02FF00"/>
                </a:solidFill>
                <a:latin typeface="Arial MT"/>
                <a:cs typeface="Arial MT"/>
              </a:rPr>
              <a:t>JSX</a:t>
            </a:r>
            <a:r>
              <a:rPr sz="2000" spc="-3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02FF00"/>
                </a:solidFill>
                <a:latin typeface="Arial MT"/>
                <a:cs typeface="Arial MT"/>
              </a:rPr>
              <a:t>allows</a:t>
            </a:r>
            <a:r>
              <a:rPr sz="2000" spc="-25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2000" spc="-25" dirty="0">
                <a:solidFill>
                  <a:srgbClr val="FFFFFF"/>
                </a:solidFill>
                <a:latin typeface="Arial MT"/>
                <a:cs typeface="Arial MT"/>
              </a:rPr>
              <a:t>the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creation</a:t>
            </a:r>
            <a:r>
              <a:rPr sz="20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20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02FF00"/>
                </a:solidFill>
                <a:latin typeface="Arial MT"/>
                <a:cs typeface="Arial MT"/>
              </a:rPr>
              <a:t>dynamic</a:t>
            </a:r>
            <a:r>
              <a:rPr sz="2000" spc="-2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20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Arial MT"/>
                <a:cs typeface="Arial MT"/>
              </a:rPr>
              <a:t>interactive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UI</a:t>
            </a:r>
            <a:r>
              <a:rPr sz="2000" spc="-10" dirty="0">
                <a:solidFill>
                  <a:srgbClr val="FFFFFF"/>
                </a:solidFill>
                <a:latin typeface="Arial MT"/>
                <a:cs typeface="Arial MT"/>
              </a:rPr>
              <a:t> components.</a:t>
            </a:r>
            <a:endParaRPr lang="en-US" sz="2000" spc="-10" dirty="0">
              <a:solidFill>
                <a:srgbClr val="FFFFFF"/>
              </a:solidFill>
              <a:latin typeface="Arial MT"/>
              <a:cs typeface="Arial MT"/>
            </a:endParaRPr>
          </a:p>
          <a:p>
            <a:pPr marL="297180" marR="172085" indent="-284480">
              <a:lnSpc>
                <a:spcPct val="114999"/>
              </a:lnSpc>
              <a:spcBef>
                <a:spcPts val="100"/>
              </a:spcBef>
              <a:buSzPct val="81250"/>
              <a:buAutoNum type="arabicPeriod"/>
              <a:tabLst>
                <a:tab pos="297180" algn="l"/>
              </a:tabLst>
            </a:pPr>
            <a:endParaRPr sz="1000" dirty="0">
              <a:latin typeface="Arial MT"/>
              <a:cs typeface="Arial MT"/>
            </a:endParaRPr>
          </a:p>
          <a:p>
            <a:pPr marL="297180" marR="5080" indent="-284480">
              <a:lnSpc>
                <a:spcPts val="2210"/>
              </a:lnSpc>
              <a:spcBef>
                <a:spcPts val="95"/>
              </a:spcBef>
              <a:buSzPct val="81250"/>
              <a:buAutoNum type="arabicPeriod"/>
              <a:tabLst>
                <a:tab pos="297180" algn="l"/>
              </a:tabLst>
            </a:pPr>
            <a:r>
              <a:rPr sz="2000" dirty="0">
                <a:solidFill>
                  <a:srgbClr val="FFA50A"/>
                </a:solidFill>
                <a:latin typeface="Arial MT"/>
                <a:cs typeface="Arial MT"/>
              </a:rPr>
              <a:t>JavaScript</a:t>
            </a:r>
            <a:r>
              <a:rPr sz="2000" spc="-35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A50A"/>
                </a:solidFill>
                <a:latin typeface="Arial MT"/>
                <a:cs typeface="Arial MT"/>
              </a:rPr>
              <a:t>Expressions:</a:t>
            </a:r>
            <a:r>
              <a:rPr sz="2000" spc="-35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Using</a:t>
            </a:r>
            <a:r>
              <a:rPr sz="20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02FF00"/>
                </a:solidFill>
                <a:latin typeface="Arial MT"/>
                <a:cs typeface="Arial MT"/>
              </a:rPr>
              <a:t>{},</a:t>
            </a:r>
            <a:r>
              <a:rPr sz="2000" spc="-35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2000" spc="-25" dirty="0">
                <a:solidFill>
                  <a:srgbClr val="FFFFFF"/>
                </a:solidFill>
                <a:latin typeface="Arial MT"/>
                <a:cs typeface="Arial MT"/>
              </a:rPr>
              <a:t>we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can</a:t>
            </a:r>
            <a:r>
              <a:rPr sz="20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02FF00"/>
                </a:solidFill>
                <a:latin typeface="Arial MT"/>
                <a:cs typeface="Arial MT"/>
              </a:rPr>
              <a:t>embed</a:t>
            </a:r>
            <a:r>
              <a:rPr sz="2000" spc="-1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02FF00"/>
                </a:solidFill>
                <a:latin typeface="Arial MT"/>
                <a:cs typeface="Arial MT"/>
              </a:rPr>
              <a:t>any</a:t>
            </a:r>
            <a:r>
              <a:rPr sz="2000" spc="-1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02FF00"/>
                </a:solidFill>
                <a:latin typeface="Arial MT"/>
                <a:cs typeface="Arial MT"/>
              </a:rPr>
              <a:t>JS</a:t>
            </a:r>
            <a:r>
              <a:rPr sz="2000" spc="-10" dirty="0">
                <a:solidFill>
                  <a:srgbClr val="02FF00"/>
                </a:solidFill>
                <a:latin typeface="Arial MT"/>
                <a:cs typeface="Arial MT"/>
              </a:rPr>
              <a:t> expression</a:t>
            </a:r>
            <a:endParaRPr sz="2000" dirty="0">
              <a:latin typeface="Arial MT"/>
              <a:cs typeface="Arial MT"/>
            </a:endParaRPr>
          </a:p>
          <a:p>
            <a:pPr marL="297180" marR="184150">
              <a:lnSpc>
                <a:spcPts val="2180"/>
              </a:lnSpc>
              <a:spcBef>
                <a:spcPts val="10"/>
              </a:spcBef>
            </a:pPr>
            <a:r>
              <a:rPr sz="2000" dirty="0">
                <a:solidFill>
                  <a:srgbClr val="02FF00"/>
                </a:solidFill>
                <a:latin typeface="Arial MT"/>
                <a:cs typeface="Arial MT"/>
              </a:rPr>
              <a:t>directly</a:t>
            </a:r>
            <a:r>
              <a:rPr sz="2000" spc="-25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02FF00"/>
                </a:solidFill>
                <a:latin typeface="Arial MT"/>
                <a:cs typeface="Arial MT"/>
              </a:rPr>
              <a:t>within</a:t>
            </a:r>
            <a:r>
              <a:rPr sz="2000" spc="-25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02FF00"/>
                </a:solidFill>
                <a:latin typeface="Arial MT"/>
                <a:cs typeface="Arial MT"/>
              </a:rPr>
              <a:t>JSX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r>
              <a:rPr sz="20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This</a:t>
            </a:r>
            <a:r>
              <a:rPr sz="20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Arial MT"/>
                <a:cs typeface="Arial MT"/>
              </a:rPr>
              <a:t>includes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variables,</a:t>
            </a:r>
            <a:r>
              <a:rPr sz="20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function</a:t>
            </a:r>
            <a:r>
              <a:rPr sz="20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calls,</a:t>
            </a:r>
            <a:r>
              <a:rPr sz="20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20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20" dirty="0">
                <a:solidFill>
                  <a:srgbClr val="FFFFFF"/>
                </a:solidFill>
                <a:latin typeface="Arial MT"/>
                <a:cs typeface="Arial MT"/>
              </a:rPr>
              <a:t>more.</a:t>
            </a:r>
            <a:endParaRPr sz="20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77912" y="133350"/>
            <a:ext cx="6988176" cy="755396"/>
          </a:xfrm>
          <a:prstGeom prst="rect">
            <a:avLst/>
          </a:prstGeom>
        </p:spPr>
        <p:txBody>
          <a:bodyPr vert="horz" wrap="square" lIns="0" tIns="102616" rIns="0" bIns="0" rtlCol="0">
            <a:spAutoFit/>
          </a:bodyPr>
          <a:lstStyle/>
          <a:p>
            <a:pPr marL="915035">
              <a:lnSpc>
                <a:spcPct val="100000"/>
              </a:lnSpc>
              <a:spcBef>
                <a:spcPts val="100"/>
              </a:spcBef>
            </a:pPr>
            <a:r>
              <a:rPr sz="3600" dirty="0"/>
              <a:t>15.</a:t>
            </a:r>
            <a:r>
              <a:rPr sz="3600" spc="-95" dirty="0"/>
              <a:t> </a:t>
            </a:r>
            <a:r>
              <a:rPr sz="3600" dirty="0">
                <a:solidFill>
                  <a:srgbClr val="02FF00"/>
                </a:solidFill>
              </a:rPr>
              <a:t>Dynamic</a:t>
            </a:r>
            <a:r>
              <a:rPr sz="3600" spc="-90" dirty="0">
                <a:solidFill>
                  <a:srgbClr val="02FF00"/>
                </a:solidFill>
              </a:rPr>
              <a:t> </a:t>
            </a:r>
            <a:r>
              <a:rPr sz="3600" spc="-10" dirty="0"/>
              <a:t>Components</a:t>
            </a:r>
            <a:endParaRPr sz="3600" dirty="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95367" y="1424910"/>
            <a:ext cx="2270720" cy="2132916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02616" rIns="0" bIns="0" rtlCol="0">
            <a:spAutoFit/>
          </a:bodyPr>
          <a:lstStyle/>
          <a:p>
            <a:pPr marL="855344">
              <a:lnSpc>
                <a:spcPct val="100000"/>
              </a:lnSpc>
              <a:spcBef>
                <a:spcPts val="100"/>
              </a:spcBef>
            </a:pPr>
            <a:r>
              <a:rPr sz="3600" dirty="0"/>
              <a:t>16.</a:t>
            </a:r>
            <a:r>
              <a:rPr sz="3600" spc="-95" dirty="0"/>
              <a:t> </a:t>
            </a:r>
            <a:r>
              <a:rPr sz="3600" dirty="0">
                <a:solidFill>
                  <a:srgbClr val="02FF00"/>
                </a:solidFill>
              </a:rPr>
              <a:t>Reusable</a:t>
            </a:r>
            <a:r>
              <a:rPr sz="3600" spc="-95" dirty="0">
                <a:solidFill>
                  <a:srgbClr val="02FF00"/>
                </a:solidFill>
              </a:rPr>
              <a:t> </a:t>
            </a:r>
            <a:r>
              <a:rPr sz="3600" spc="-10" dirty="0"/>
              <a:t>Components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224345" y="817371"/>
            <a:ext cx="4215130" cy="3595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7180" marR="386080" indent="-284480">
              <a:lnSpc>
                <a:spcPct val="114999"/>
              </a:lnSpc>
              <a:spcBef>
                <a:spcPts val="100"/>
              </a:spcBef>
              <a:buSzPct val="81250"/>
              <a:buAutoNum type="arabicPeriod"/>
              <a:tabLst>
                <a:tab pos="297180" algn="l"/>
              </a:tabLst>
            </a:pPr>
            <a:r>
              <a:rPr sz="1600" dirty="0">
                <a:solidFill>
                  <a:srgbClr val="FFA50A"/>
                </a:solidFill>
                <a:latin typeface="Arial MT"/>
                <a:cs typeface="Arial MT"/>
              </a:rPr>
              <a:t>Modularity:</a:t>
            </a:r>
            <a:r>
              <a:rPr sz="1600" spc="-40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Components</a:t>
            </a:r>
            <a:r>
              <a:rPr sz="16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are</a:t>
            </a:r>
            <a:r>
              <a:rPr sz="16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Arial MT"/>
                <a:cs typeface="Arial MT"/>
              </a:rPr>
              <a:t>modular,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allowing</a:t>
            </a:r>
            <a:r>
              <a:rPr sz="16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for</a:t>
            </a:r>
            <a:r>
              <a:rPr sz="16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02FF00"/>
                </a:solidFill>
                <a:latin typeface="Arial MT"/>
                <a:cs typeface="Arial MT"/>
              </a:rPr>
              <a:t>easy</a:t>
            </a:r>
            <a:r>
              <a:rPr sz="1600" spc="-25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02FF00"/>
                </a:solidFill>
                <a:latin typeface="Arial MT"/>
                <a:cs typeface="Arial MT"/>
              </a:rPr>
              <a:t>reuse</a:t>
            </a:r>
            <a:r>
              <a:rPr sz="1600" spc="-2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02FF00"/>
                </a:solidFill>
                <a:latin typeface="Arial MT"/>
                <a:cs typeface="Arial MT"/>
              </a:rPr>
              <a:t>across</a:t>
            </a:r>
            <a:r>
              <a:rPr sz="1600" spc="-2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02FF00"/>
                </a:solidFill>
                <a:latin typeface="Arial MT"/>
                <a:cs typeface="Arial MT"/>
              </a:rPr>
              <a:t>different </a:t>
            </a:r>
            <a:r>
              <a:rPr sz="1600" dirty="0">
                <a:solidFill>
                  <a:srgbClr val="02FF00"/>
                </a:solidFill>
                <a:latin typeface="Arial MT"/>
                <a:cs typeface="Arial MT"/>
              </a:rPr>
              <a:t>parts</a:t>
            </a:r>
            <a:r>
              <a:rPr sz="1600" spc="-1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an</a:t>
            </a:r>
            <a:r>
              <a:rPr sz="1600" spc="-10" dirty="0">
                <a:solidFill>
                  <a:srgbClr val="FFFFFF"/>
                </a:solidFill>
                <a:latin typeface="Arial MT"/>
                <a:cs typeface="Arial MT"/>
              </a:rPr>
              <a:t> application.</a:t>
            </a:r>
            <a:endParaRPr lang="en-US" sz="1600" spc="-10" dirty="0">
              <a:solidFill>
                <a:srgbClr val="FFFFFF"/>
              </a:solidFill>
              <a:latin typeface="Arial MT"/>
              <a:cs typeface="Arial MT"/>
            </a:endParaRPr>
          </a:p>
          <a:p>
            <a:pPr marL="297180" marR="386080" indent="-284480">
              <a:lnSpc>
                <a:spcPct val="114999"/>
              </a:lnSpc>
              <a:spcBef>
                <a:spcPts val="100"/>
              </a:spcBef>
              <a:buSzPct val="81250"/>
              <a:buAutoNum type="arabicPeriod"/>
              <a:tabLst>
                <a:tab pos="297180" algn="l"/>
              </a:tabLst>
            </a:pPr>
            <a:endParaRPr sz="500" dirty="0">
              <a:latin typeface="Arial MT"/>
              <a:cs typeface="Arial MT"/>
            </a:endParaRPr>
          </a:p>
          <a:p>
            <a:pPr marL="297180" marR="5080" indent="-284480">
              <a:lnSpc>
                <a:spcPts val="2210"/>
              </a:lnSpc>
              <a:spcBef>
                <a:spcPts val="95"/>
              </a:spcBef>
              <a:buSzPct val="81250"/>
              <a:buAutoNum type="arabicPeriod"/>
              <a:tabLst>
                <a:tab pos="297180" algn="l"/>
              </a:tabLst>
            </a:pPr>
            <a:r>
              <a:rPr sz="1600" dirty="0">
                <a:solidFill>
                  <a:srgbClr val="FFA50A"/>
                </a:solidFill>
                <a:latin typeface="Arial MT"/>
                <a:cs typeface="Arial MT"/>
              </a:rPr>
              <a:t>Consistency:</a:t>
            </a:r>
            <a:r>
              <a:rPr sz="1600" spc="-50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Reusing</a:t>
            </a:r>
            <a:r>
              <a:rPr sz="1600" spc="-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components</a:t>
            </a:r>
            <a:r>
              <a:rPr sz="16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Arial MT"/>
                <a:cs typeface="Arial MT"/>
              </a:rPr>
              <a:t>ensures </a:t>
            </a:r>
            <a:r>
              <a:rPr sz="1600" dirty="0">
                <a:solidFill>
                  <a:srgbClr val="02FF00"/>
                </a:solidFill>
                <a:latin typeface="Arial MT"/>
                <a:cs typeface="Arial MT"/>
              </a:rPr>
              <a:t>UI</a:t>
            </a:r>
            <a:r>
              <a:rPr sz="1600" spc="-15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02FF00"/>
                </a:solidFill>
                <a:latin typeface="Arial MT"/>
                <a:cs typeface="Arial MT"/>
              </a:rPr>
              <a:t>consistency</a:t>
            </a:r>
            <a:r>
              <a:rPr sz="1600" spc="-2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16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reduces</a:t>
            </a:r>
            <a:r>
              <a:rPr sz="16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16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chance</a:t>
            </a:r>
            <a:r>
              <a:rPr sz="1600" spc="-25" dirty="0">
                <a:solidFill>
                  <a:srgbClr val="FFFFFF"/>
                </a:solidFill>
                <a:latin typeface="Arial MT"/>
                <a:cs typeface="Arial MT"/>
              </a:rPr>
              <a:t> of </a:t>
            </a:r>
            <a:r>
              <a:rPr sz="1600" spc="-10" dirty="0">
                <a:solidFill>
                  <a:srgbClr val="FFFFFF"/>
                </a:solidFill>
                <a:latin typeface="Arial MT"/>
                <a:cs typeface="Arial MT"/>
              </a:rPr>
              <a:t>discrepancies.</a:t>
            </a:r>
            <a:endParaRPr lang="en-US" sz="1600" spc="-10" dirty="0">
              <a:solidFill>
                <a:srgbClr val="FFFFFF"/>
              </a:solidFill>
              <a:latin typeface="Arial MT"/>
              <a:cs typeface="Arial MT"/>
            </a:endParaRPr>
          </a:p>
          <a:p>
            <a:pPr marL="297180" marR="5080" indent="-284480">
              <a:lnSpc>
                <a:spcPts val="2210"/>
              </a:lnSpc>
              <a:spcBef>
                <a:spcPts val="95"/>
              </a:spcBef>
              <a:buSzPct val="81250"/>
              <a:buAutoNum type="arabicPeriod"/>
              <a:tabLst>
                <a:tab pos="297180" algn="l"/>
              </a:tabLst>
            </a:pPr>
            <a:endParaRPr sz="500" dirty="0">
              <a:latin typeface="Arial MT"/>
              <a:cs typeface="Arial MT"/>
            </a:endParaRPr>
          </a:p>
          <a:p>
            <a:pPr marL="296545" indent="-283845">
              <a:lnSpc>
                <a:spcPct val="100000"/>
              </a:lnSpc>
              <a:spcBef>
                <a:spcPts val="140"/>
              </a:spcBef>
              <a:buSzPct val="81250"/>
              <a:buAutoNum type="arabicPeriod"/>
              <a:tabLst>
                <a:tab pos="296545" algn="l"/>
              </a:tabLst>
            </a:pPr>
            <a:r>
              <a:rPr sz="1600" dirty="0">
                <a:solidFill>
                  <a:srgbClr val="FFA50A"/>
                </a:solidFill>
                <a:latin typeface="Arial MT"/>
                <a:cs typeface="Arial MT"/>
              </a:rPr>
              <a:t>Efficiency:</a:t>
            </a:r>
            <a:r>
              <a:rPr sz="1600" spc="-40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Reduces</a:t>
            </a:r>
            <a:r>
              <a:rPr sz="16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development</a:t>
            </a:r>
            <a:r>
              <a:rPr sz="16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time</a:t>
            </a:r>
            <a:r>
              <a:rPr sz="16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25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endParaRPr sz="1600" dirty="0">
              <a:latin typeface="Arial MT"/>
              <a:cs typeface="Arial MT"/>
            </a:endParaRPr>
          </a:p>
          <a:p>
            <a:pPr marL="297180">
              <a:lnSpc>
                <a:spcPct val="100000"/>
              </a:lnSpc>
              <a:spcBef>
                <a:spcPts val="285"/>
              </a:spcBef>
            </a:pP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effort</a:t>
            </a:r>
            <a:r>
              <a:rPr sz="16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by</a:t>
            </a:r>
            <a:r>
              <a:rPr sz="16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02FF00"/>
                </a:solidFill>
                <a:latin typeface="Arial MT"/>
                <a:cs typeface="Arial MT"/>
              </a:rPr>
              <a:t>avoiding</a:t>
            </a:r>
            <a:r>
              <a:rPr sz="1600" spc="-3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02FF00"/>
                </a:solidFill>
                <a:latin typeface="Arial MT"/>
                <a:cs typeface="Arial MT"/>
              </a:rPr>
              <a:t>duplication</a:t>
            </a:r>
            <a:r>
              <a:rPr sz="1600" spc="-25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02FF00"/>
                </a:solidFill>
                <a:latin typeface="Arial MT"/>
                <a:cs typeface="Arial MT"/>
              </a:rPr>
              <a:t>of</a:t>
            </a:r>
            <a:r>
              <a:rPr sz="1600" spc="-2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02FF00"/>
                </a:solidFill>
                <a:latin typeface="Arial MT"/>
                <a:cs typeface="Arial MT"/>
              </a:rPr>
              <a:t>code</a:t>
            </a:r>
            <a:r>
              <a:rPr sz="1600" spc="-10" dirty="0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lang="en-US" sz="1600" spc="-10" dirty="0">
              <a:solidFill>
                <a:srgbClr val="FFFFFF"/>
              </a:solidFill>
              <a:latin typeface="Arial MT"/>
              <a:cs typeface="Arial MT"/>
            </a:endParaRPr>
          </a:p>
          <a:p>
            <a:pPr marL="297180">
              <a:lnSpc>
                <a:spcPct val="100000"/>
              </a:lnSpc>
              <a:spcBef>
                <a:spcPts val="285"/>
              </a:spcBef>
            </a:pPr>
            <a:endParaRPr sz="500" dirty="0">
              <a:latin typeface="Arial MT"/>
              <a:cs typeface="Arial MT"/>
            </a:endParaRPr>
          </a:p>
          <a:p>
            <a:pPr marL="297180" marR="59690" indent="-284480">
              <a:lnSpc>
                <a:spcPct val="114399"/>
              </a:lnSpc>
              <a:spcBef>
                <a:spcPts val="10"/>
              </a:spcBef>
              <a:buSzPct val="81250"/>
              <a:buAutoNum type="arabicPeriod" startAt="4"/>
              <a:tabLst>
                <a:tab pos="297180" algn="l"/>
              </a:tabLst>
            </a:pPr>
            <a:r>
              <a:rPr sz="1600" dirty="0">
                <a:solidFill>
                  <a:srgbClr val="FFA50A"/>
                </a:solidFill>
                <a:latin typeface="Arial MT"/>
                <a:cs typeface="Arial MT"/>
              </a:rPr>
              <a:t>Maintainability:</a:t>
            </a:r>
            <a:r>
              <a:rPr sz="1600" spc="-25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02FF00"/>
                </a:solidFill>
                <a:latin typeface="Arial MT"/>
                <a:cs typeface="Arial MT"/>
              </a:rPr>
              <a:t>Changes</a:t>
            </a:r>
            <a:r>
              <a:rPr sz="1600" spc="-25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made</a:t>
            </a:r>
            <a:r>
              <a:rPr sz="16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16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16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Arial MT"/>
                <a:cs typeface="Arial MT"/>
              </a:rPr>
              <a:t>reused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component</a:t>
            </a:r>
            <a:r>
              <a:rPr sz="16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02FF00"/>
                </a:solidFill>
                <a:latin typeface="Arial MT"/>
                <a:cs typeface="Arial MT"/>
              </a:rPr>
              <a:t>reflect</a:t>
            </a:r>
            <a:r>
              <a:rPr sz="1600" spc="-3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02FF00"/>
                </a:solidFill>
                <a:latin typeface="Arial MT"/>
                <a:cs typeface="Arial MT"/>
              </a:rPr>
              <a:t>everywhere</a:t>
            </a:r>
            <a:r>
              <a:rPr sz="1600" spc="-4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it's</a:t>
            </a:r>
            <a:r>
              <a:rPr sz="16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Arial MT"/>
                <a:cs typeface="Arial MT"/>
              </a:rPr>
              <a:t>used,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simplifying</a:t>
            </a:r>
            <a:r>
              <a:rPr sz="16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updates</a:t>
            </a:r>
            <a:r>
              <a:rPr sz="16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16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bug</a:t>
            </a:r>
            <a:r>
              <a:rPr sz="16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Arial MT"/>
                <a:cs typeface="Arial MT"/>
              </a:rPr>
              <a:t>fixes.</a:t>
            </a:r>
            <a:endParaRPr sz="1600" dirty="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04527" y="1314450"/>
            <a:ext cx="4331854" cy="25146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77912" y="133350"/>
            <a:ext cx="6988176" cy="755396"/>
          </a:xfrm>
          <a:prstGeom prst="rect">
            <a:avLst/>
          </a:prstGeom>
        </p:spPr>
        <p:txBody>
          <a:bodyPr vert="horz" wrap="square" lIns="0" tIns="102616" rIns="0" bIns="0" rtlCol="0">
            <a:spAutoFit/>
          </a:bodyPr>
          <a:lstStyle/>
          <a:p>
            <a:pPr marL="1014094">
              <a:lnSpc>
                <a:spcPct val="100000"/>
              </a:lnSpc>
              <a:spcBef>
                <a:spcPts val="100"/>
              </a:spcBef>
            </a:pPr>
            <a:r>
              <a:rPr sz="3600" dirty="0"/>
              <a:t>17.</a:t>
            </a:r>
            <a:r>
              <a:rPr sz="3600" spc="-80" dirty="0"/>
              <a:t> </a:t>
            </a:r>
            <a:r>
              <a:rPr sz="3600" dirty="0">
                <a:solidFill>
                  <a:srgbClr val="02FF00"/>
                </a:solidFill>
              </a:rPr>
              <a:t>Including</a:t>
            </a:r>
            <a:r>
              <a:rPr sz="3600" spc="-70" dirty="0">
                <a:solidFill>
                  <a:srgbClr val="02FF00"/>
                </a:solidFill>
              </a:rPr>
              <a:t> </a:t>
            </a:r>
            <a:r>
              <a:rPr sz="3600" spc="-10" dirty="0"/>
              <a:t>Bootstrap</a:t>
            </a:r>
            <a:endParaRPr sz="3600" dirty="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86400" y="1047750"/>
            <a:ext cx="2872940" cy="2412734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03416" y="1129284"/>
            <a:ext cx="5933440" cy="34594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5285" marR="2040255" indent="-284480">
              <a:lnSpc>
                <a:spcPct val="118600"/>
              </a:lnSpc>
              <a:spcBef>
                <a:spcPts val="100"/>
              </a:spcBef>
              <a:buSzPct val="78571"/>
              <a:buAutoNum type="arabicPeriod"/>
              <a:tabLst>
                <a:tab pos="375285" algn="l"/>
              </a:tabLst>
            </a:pPr>
            <a:r>
              <a:rPr sz="1400" dirty="0">
                <a:solidFill>
                  <a:srgbClr val="FFA50A"/>
                </a:solidFill>
                <a:latin typeface="Arial MT"/>
                <a:cs typeface="Arial MT"/>
              </a:rPr>
              <a:t>Responsive</a:t>
            </a:r>
            <a:r>
              <a:rPr sz="1400" dirty="0">
                <a:solidFill>
                  <a:srgbClr val="02FF00"/>
                </a:solidFill>
                <a:latin typeface="Arial MT"/>
                <a:cs typeface="Arial MT"/>
              </a:rPr>
              <a:t>:</a:t>
            </a:r>
            <a:r>
              <a:rPr sz="1400" spc="-25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02FF00"/>
                </a:solidFill>
                <a:latin typeface="Arial MT"/>
                <a:cs typeface="Arial MT"/>
              </a:rPr>
              <a:t>Mobile-</a:t>
            </a:r>
            <a:r>
              <a:rPr sz="1400" dirty="0">
                <a:solidFill>
                  <a:srgbClr val="02FF00"/>
                </a:solidFill>
                <a:latin typeface="Arial MT"/>
                <a:cs typeface="Arial MT"/>
              </a:rPr>
              <a:t>first</a:t>
            </a:r>
            <a:r>
              <a:rPr sz="1400" spc="-2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design</a:t>
            </a:r>
            <a:r>
              <a:rPr sz="14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for</a:t>
            </a:r>
            <a:r>
              <a:rPr sz="14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all</a:t>
            </a:r>
            <a:r>
              <a:rPr sz="1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Arial MT"/>
                <a:cs typeface="Arial MT"/>
              </a:rPr>
              <a:t>device sizes.</a:t>
            </a:r>
            <a:endParaRPr sz="1400" dirty="0">
              <a:latin typeface="Arial MT"/>
              <a:cs typeface="Arial MT"/>
            </a:endParaRPr>
          </a:p>
          <a:p>
            <a:pPr marL="375285" marR="1932939" indent="-284480">
              <a:lnSpc>
                <a:spcPct val="112900"/>
              </a:lnSpc>
              <a:buSzPct val="78571"/>
              <a:buAutoNum type="arabicPeriod"/>
              <a:tabLst>
                <a:tab pos="375285" algn="l"/>
              </a:tabLst>
            </a:pPr>
            <a:r>
              <a:rPr sz="1400" dirty="0">
                <a:solidFill>
                  <a:srgbClr val="FFA50A"/>
                </a:solidFill>
                <a:latin typeface="Arial MT"/>
                <a:cs typeface="Arial MT"/>
              </a:rPr>
              <a:t>Components:</a:t>
            </a:r>
            <a:r>
              <a:rPr sz="1400" spc="-30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02FF00"/>
                </a:solidFill>
                <a:latin typeface="Arial MT"/>
                <a:cs typeface="Arial MT"/>
              </a:rPr>
              <a:t>Pre-</a:t>
            </a:r>
            <a:r>
              <a:rPr sz="1400" dirty="0">
                <a:solidFill>
                  <a:srgbClr val="02FF00"/>
                </a:solidFill>
                <a:latin typeface="Arial MT"/>
                <a:cs typeface="Arial MT"/>
              </a:rPr>
              <a:t>styled</a:t>
            </a:r>
            <a:r>
              <a:rPr sz="1400" spc="-3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2FF00"/>
                </a:solidFill>
                <a:latin typeface="Arial MT"/>
                <a:cs typeface="Arial MT"/>
              </a:rPr>
              <a:t>elements</a:t>
            </a:r>
            <a:r>
              <a:rPr sz="1400" spc="-3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like</a:t>
            </a:r>
            <a:r>
              <a:rPr sz="14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Arial MT"/>
                <a:cs typeface="Arial MT"/>
              </a:rPr>
              <a:t>buttons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14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Arial MT"/>
                <a:cs typeface="Arial MT"/>
              </a:rPr>
              <a:t>navbars.</a:t>
            </a:r>
            <a:endParaRPr sz="1400" dirty="0">
              <a:latin typeface="Arial MT"/>
              <a:cs typeface="Arial MT"/>
            </a:endParaRPr>
          </a:p>
          <a:p>
            <a:pPr marL="375285" indent="-284480">
              <a:lnSpc>
                <a:spcPct val="100000"/>
              </a:lnSpc>
              <a:spcBef>
                <a:spcPts val="334"/>
              </a:spcBef>
              <a:buSzPct val="78571"/>
              <a:buAutoNum type="arabicPeriod"/>
              <a:tabLst>
                <a:tab pos="375285" algn="l"/>
              </a:tabLst>
            </a:pPr>
            <a:r>
              <a:rPr sz="1400" dirty="0">
                <a:solidFill>
                  <a:srgbClr val="FFA50A"/>
                </a:solidFill>
                <a:latin typeface="Arial MT"/>
                <a:cs typeface="Arial MT"/>
              </a:rPr>
              <a:t>Customizable:</a:t>
            </a:r>
            <a:r>
              <a:rPr sz="1400" spc="-35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2FF00"/>
                </a:solidFill>
                <a:latin typeface="Arial MT"/>
                <a:cs typeface="Arial MT"/>
              </a:rPr>
              <a:t>Modify</a:t>
            </a:r>
            <a:r>
              <a:rPr sz="1400" spc="-3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default</a:t>
            </a:r>
            <a:r>
              <a:rPr sz="14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styles</a:t>
            </a:r>
            <a:r>
              <a:rPr sz="14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as</a:t>
            </a:r>
            <a:r>
              <a:rPr sz="14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Arial MT"/>
                <a:cs typeface="Arial MT"/>
              </a:rPr>
              <a:t>needed.</a:t>
            </a:r>
            <a:endParaRPr sz="1400" dirty="0">
              <a:latin typeface="Arial MT"/>
              <a:cs typeface="Arial MT"/>
            </a:endParaRPr>
          </a:p>
          <a:p>
            <a:pPr marL="375285" indent="-284480">
              <a:lnSpc>
                <a:spcPct val="100000"/>
              </a:lnSpc>
              <a:spcBef>
                <a:spcPts val="215"/>
              </a:spcBef>
              <a:buSzPct val="78571"/>
              <a:buAutoNum type="arabicPeriod"/>
              <a:tabLst>
                <a:tab pos="375285" algn="l"/>
              </a:tabLst>
            </a:pPr>
            <a:r>
              <a:rPr sz="1400" spc="-10" dirty="0">
                <a:solidFill>
                  <a:srgbClr val="FFA50A"/>
                </a:solidFill>
                <a:latin typeface="Arial MT"/>
                <a:cs typeface="Arial MT"/>
              </a:rPr>
              <a:t>Cross-</a:t>
            </a:r>
            <a:r>
              <a:rPr sz="1400" dirty="0">
                <a:solidFill>
                  <a:srgbClr val="FFA50A"/>
                </a:solidFill>
                <a:latin typeface="Arial MT"/>
                <a:cs typeface="Arial MT"/>
              </a:rPr>
              <a:t>Browser:</a:t>
            </a:r>
            <a:r>
              <a:rPr sz="1400" spc="-30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2FF00"/>
                </a:solidFill>
                <a:latin typeface="Arial MT"/>
                <a:cs typeface="Arial MT"/>
              </a:rPr>
              <a:t>Consistent</a:t>
            </a:r>
            <a:r>
              <a:rPr sz="1400" spc="-3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look</a:t>
            </a:r>
            <a:r>
              <a:rPr sz="14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across</a:t>
            </a:r>
            <a:r>
              <a:rPr sz="14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Arial MT"/>
                <a:cs typeface="Arial MT"/>
              </a:rPr>
              <a:t>browsers.</a:t>
            </a:r>
            <a:endParaRPr sz="1400" dirty="0">
              <a:latin typeface="Arial MT"/>
              <a:cs typeface="Arial MT"/>
            </a:endParaRPr>
          </a:p>
          <a:p>
            <a:pPr marL="375285" indent="-284480">
              <a:lnSpc>
                <a:spcPct val="100000"/>
              </a:lnSpc>
              <a:spcBef>
                <a:spcPts val="215"/>
              </a:spcBef>
              <a:buSzPct val="78571"/>
              <a:buAutoNum type="arabicPeriod"/>
              <a:tabLst>
                <a:tab pos="375285" algn="l"/>
              </a:tabLst>
            </a:pPr>
            <a:r>
              <a:rPr sz="1400" spc="-10" dirty="0">
                <a:solidFill>
                  <a:srgbClr val="FFA50A"/>
                </a:solidFill>
                <a:latin typeface="Arial MT"/>
                <a:cs typeface="Arial MT"/>
              </a:rPr>
              <a:t>Open-</a:t>
            </a:r>
            <a:r>
              <a:rPr sz="1400" dirty="0">
                <a:solidFill>
                  <a:srgbClr val="FFA50A"/>
                </a:solidFill>
                <a:latin typeface="Arial MT"/>
                <a:cs typeface="Arial MT"/>
              </a:rPr>
              <a:t>Source:</a:t>
            </a:r>
            <a:r>
              <a:rPr sz="1400" spc="-30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2FF00"/>
                </a:solidFill>
                <a:latin typeface="Arial MT"/>
                <a:cs typeface="Arial MT"/>
              </a:rPr>
              <a:t>Free</a:t>
            </a:r>
            <a:r>
              <a:rPr sz="1400" spc="-3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with</a:t>
            </a:r>
            <a:r>
              <a:rPr sz="14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community</a:t>
            </a:r>
            <a:r>
              <a:rPr sz="14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Arial MT"/>
                <a:cs typeface="Arial MT"/>
              </a:rPr>
              <a:t>support.</a:t>
            </a:r>
            <a:endParaRPr sz="14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14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210"/>
              </a:spcBef>
            </a:pPr>
            <a:endParaRPr sz="1400" dirty="0">
              <a:latin typeface="Arial MT"/>
              <a:cs typeface="Arial MT"/>
            </a:endParaRPr>
          </a:p>
          <a:p>
            <a:pPr marL="296545" indent="-283845">
              <a:lnSpc>
                <a:spcPct val="100000"/>
              </a:lnSpc>
              <a:spcBef>
                <a:spcPts val="5"/>
              </a:spcBef>
              <a:buSzPct val="81250"/>
              <a:buAutoNum type="arabicPeriod"/>
              <a:tabLst>
                <a:tab pos="296545" algn="l"/>
              </a:tabLst>
            </a:pPr>
            <a:r>
              <a:rPr sz="1600" spc="-10" dirty="0">
                <a:solidFill>
                  <a:srgbClr val="FFA50A"/>
                </a:solidFill>
                <a:latin typeface="Arial MT"/>
                <a:cs typeface="Arial MT"/>
              </a:rPr>
              <a:t>Install:</a:t>
            </a:r>
            <a:endParaRPr sz="1600" dirty="0">
              <a:latin typeface="Arial MT"/>
              <a:cs typeface="Arial MT"/>
            </a:endParaRPr>
          </a:p>
          <a:p>
            <a:pPr marL="297180">
              <a:lnSpc>
                <a:spcPct val="100000"/>
              </a:lnSpc>
              <a:spcBef>
                <a:spcPts val="285"/>
              </a:spcBef>
            </a:pPr>
            <a:r>
              <a:rPr sz="1600" dirty="0">
                <a:solidFill>
                  <a:srgbClr val="C586C0"/>
                </a:solidFill>
                <a:latin typeface="Courier New"/>
                <a:cs typeface="Courier New"/>
              </a:rPr>
              <a:t>npm</a:t>
            </a:r>
            <a:r>
              <a:rPr sz="1600" spc="-5" dirty="0">
                <a:solidFill>
                  <a:srgbClr val="C586C0"/>
                </a:solidFill>
                <a:latin typeface="Courier New"/>
                <a:cs typeface="Courier New"/>
              </a:rPr>
              <a:t> </a:t>
            </a:r>
            <a:r>
              <a:rPr sz="1600" dirty="0">
                <a:solidFill>
                  <a:srgbClr val="C586C0"/>
                </a:solidFill>
                <a:latin typeface="Courier New"/>
                <a:cs typeface="Courier New"/>
              </a:rPr>
              <a:t>i</a:t>
            </a:r>
            <a:r>
              <a:rPr sz="1600" spc="-5" dirty="0">
                <a:solidFill>
                  <a:srgbClr val="C586C0"/>
                </a:solidFill>
                <a:latin typeface="Courier New"/>
                <a:cs typeface="Courier New"/>
              </a:rPr>
              <a:t> </a:t>
            </a:r>
            <a:r>
              <a:rPr sz="1600" u="sng" spc="-10" dirty="0">
                <a:solidFill>
                  <a:srgbClr val="C586C0"/>
                </a:solidFill>
                <a:uFill>
                  <a:solidFill>
                    <a:srgbClr val="C586C0"/>
                  </a:solidFill>
                </a:uFill>
                <a:latin typeface="Courier New"/>
                <a:cs typeface="Courier New"/>
                <a:hlinkClick r:id="rId3"/>
              </a:rPr>
              <a:t>bootstrap@5.3.2</a:t>
            </a:r>
            <a:endParaRPr sz="1600" dirty="0">
              <a:latin typeface="Courier New"/>
              <a:cs typeface="Courier New"/>
            </a:endParaRPr>
          </a:p>
          <a:p>
            <a:pPr marL="296545" indent="-283845">
              <a:lnSpc>
                <a:spcPct val="100000"/>
              </a:lnSpc>
              <a:spcBef>
                <a:spcPts val="675"/>
              </a:spcBef>
              <a:buSzPct val="81250"/>
              <a:buAutoNum type="arabicPeriod" startAt="2"/>
              <a:tabLst>
                <a:tab pos="296545" algn="l"/>
              </a:tabLst>
            </a:pPr>
            <a:r>
              <a:rPr sz="1600" spc="-10" dirty="0">
                <a:solidFill>
                  <a:srgbClr val="FFA50A"/>
                </a:solidFill>
                <a:latin typeface="Arial MT"/>
                <a:cs typeface="Arial MT"/>
              </a:rPr>
              <a:t>import</a:t>
            </a:r>
            <a:endParaRPr sz="1600" dirty="0">
              <a:latin typeface="Arial MT"/>
              <a:cs typeface="Arial MT"/>
            </a:endParaRPr>
          </a:p>
          <a:p>
            <a:pPr marL="297180">
              <a:lnSpc>
                <a:spcPct val="100000"/>
              </a:lnSpc>
              <a:spcBef>
                <a:spcPts val="380"/>
              </a:spcBef>
            </a:pPr>
            <a:r>
              <a:rPr sz="1600" dirty="0">
                <a:solidFill>
                  <a:srgbClr val="C586C0"/>
                </a:solidFill>
                <a:latin typeface="Courier New"/>
                <a:cs typeface="Courier New"/>
              </a:rPr>
              <a:t>import</a:t>
            </a:r>
            <a:r>
              <a:rPr sz="1600" spc="-25" dirty="0">
                <a:solidFill>
                  <a:srgbClr val="C586C0"/>
                </a:solidFill>
                <a:latin typeface="Courier New"/>
                <a:cs typeface="Courier New"/>
              </a:rPr>
              <a:t> </a:t>
            </a:r>
            <a:r>
              <a:rPr sz="1600" spc="-10" dirty="0">
                <a:solidFill>
                  <a:srgbClr val="C586C0"/>
                </a:solidFill>
                <a:latin typeface="Courier New"/>
                <a:cs typeface="Courier New"/>
              </a:rPr>
              <a:t>"bootstrap/dist/css/bootstrap.min.css";</a:t>
            </a:r>
            <a:endParaRPr sz="1600" dirty="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77910" y="209550"/>
            <a:ext cx="6988176" cy="75539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13435">
              <a:lnSpc>
                <a:spcPct val="100000"/>
              </a:lnSpc>
              <a:spcBef>
                <a:spcPts val="100"/>
              </a:spcBef>
            </a:pPr>
            <a:r>
              <a:rPr sz="3900" dirty="0"/>
              <a:t>Project:</a:t>
            </a:r>
            <a:r>
              <a:rPr sz="3900" spc="60" dirty="0"/>
              <a:t> </a:t>
            </a:r>
            <a:r>
              <a:rPr sz="3900" dirty="0">
                <a:solidFill>
                  <a:srgbClr val="02FF00"/>
                </a:solidFill>
              </a:rPr>
              <a:t>TODO</a:t>
            </a:r>
            <a:r>
              <a:rPr sz="3900" spc="65" dirty="0">
                <a:solidFill>
                  <a:srgbClr val="02FF00"/>
                </a:solidFill>
              </a:rPr>
              <a:t> </a:t>
            </a:r>
            <a:r>
              <a:rPr sz="3900" dirty="0">
                <a:solidFill>
                  <a:srgbClr val="02FF00"/>
                </a:solidFill>
              </a:rPr>
              <a:t>App</a:t>
            </a:r>
            <a:r>
              <a:rPr sz="3900" spc="60" dirty="0">
                <a:solidFill>
                  <a:srgbClr val="02FF00"/>
                </a:solidFill>
              </a:rPr>
              <a:t> </a:t>
            </a:r>
            <a:r>
              <a:rPr sz="3900" spc="-25" dirty="0">
                <a:solidFill>
                  <a:srgbClr val="02FF00"/>
                </a:solidFill>
              </a:rPr>
              <a:t>UI</a:t>
            </a:r>
            <a:endParaRPr sz="3900" dirty="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03349" y="1276350"/>
            <a:ext cx="6337299" cy="3111499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77911" y="209550"/>
            <a:ext cx="6988176" cy="75539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68805">
              <a:lnSpc>
                <a:spcPct val="100000"/>
              </a:lnSpc>
              <a:spcBef>
                <a:spcPts val="100"/>
              </a:spcBef>
            </a:pPr>
            <a:r>
              <a:rPr sz="3900" dirty="0"/>
              <a:t>Project:</a:t>
            </a:r>
            <a:r>
              <a:rPr sz="3900" spc="55" dirty="0"/>
              <a:t> </a:t>
            </a:r>
            <a:r>
              <a:rPr sz="3900" spc="-20" dirty="0">
                <a:solidFill>
                  <a:srgbClr val="02FF00"/>
                </a:solidFill>
              </a:rPr>
              <a:t>Clock</a:t>
            </a:r>
            <a:endParaRPr sz="3900" dirty="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5799" y="1276350"/>
            <a:ext cx="7772400" cy="2280367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77912" y="285750"/>
            <a:ext cx="6988176" cy="75539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04085">
              <a:lnSpc>
                <a:spcPct val="100000"/>
              </a:lnSpc>
              <a:spcBef>
                <a:spcPts val="100"/>
              </a:spcBef>
            </a:pPr>
            <a:r>
              <a:rPr dirty="0"/>
              <a:t>18.</a:t>
            </a:r>
            <a:r>
              <a:rPr spc="-20" dirty="0"/>
              <a:t> </a:t>
            </a:r>
            <a:r>
              <a:rPr spc="-10" dirty="0">
                <a:solidFill>
                  <a:srgbClr val="02FF00"/>
                </a:solidFill>
              </a:rPr>
              <a:t>Fragments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57200" y="1201247"/>
            <a:ext cx="3841115" cy="3182153"/>
          </a:xfrm>
          <a:prstGeom prst="rect">
            <a:avLst/>
          </a:prstGeom>
        </p:spPr>
        <p:txBody>
          <a:bodyPr vert="horz" wrap="square" lIns="0" tIns="50165" rIns="0" bIns="0" rtlCol="0">
            <a:spAutoFit/>
          </a:bodyPr>
          <a:lstStyle/>
          <a:p>
            <a:pPr marL="247650" indent="-234950">
              <a:lnSpc>
                <a:spcPct val="100000"/>
              </a:lnSpc>
              <a:spcBef>
                <a:spcPts val="395"/>
              </a:spcBef>
              <a:buSzPct val="88888"/>
              <a:buAutoNum type="arabicPeriod"/>
              <a:tabLst>
                <a:tab pos="247650" algn="l"/>
              </a:tabLst>
            </a:pPr>
            <a:r>
              <a:rPr sz="2000" spc="-10" dirty="0">
                <a:solidFill>
                  <a:srgbClr val="FFA50A"/>
                </a:solidFill>
                <a:latin typeface="Arial MT"/>
                <a:cs typeface="Arial MT"/>
              </a:rPr>
              <a:t>What?</a:t>
            </a:r>
            <a:endParaRPr sz="2000" dirty="0">
              <a:latin typeface="Arial MT"/>
              <a:cs typeface="Arial MT"/>
            </a:endParaRPr>
          </a:p>
          <a:p>
            <a:pPr marL="294005" marR="48895">
              <a:lnSpc>
                <a:spcPts val="1989"/>
              </a:lnSpc>
              <a:spcBef>
                <a:spcPts val="40"/>
              </a:spcBef>
            </a:pP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Allows</a:t>
            </a:r>
            <a:r>
              <a:rPr sz="16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grouping</a:t>
            </a:r>
            <a:r>
              <a:rPr sz="16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16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multiple</a:t>
            </a:r>
            <a:r>
              <a:rPr sz="16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elements</a:t>
            </a:r>
            <a:r>
              <a:rPr sz="16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Arial MT"/>
                <a:cs typeface="Arial MT"/>
              </a:rPr>
              <a:t>without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extra</a:t>
            </a:r>
            <a:r>
              <a:rPr sz="16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DOM</a:t>
            </a:r>
            <a:r>
              <a:rPr sz="16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Arial MT"/>
                <a:cs typeface="Arial MT"/>
              </a:rPr>
              <a:t>nodes.</a:t>
            </a:r>
            <a:endParaRPr sz="1600" dirty="0">
              <a:latin typeface="Arial MT"/>
              <a:cs typeface="Arial MT"/>
            </a:endParaRPr>
          </a:p>
          <a:p>
            <a:pPr marL="247650" indent="-234950">
              <a:lnSpc>
                <a:spcPct val="100000"/>
              </a:lnSpc>
              <a:spcBef>
                <a:spcPts val="110"/>
              </a:spcBef>
              <a:buSzPct val="88888"/>
              <a:buAutoNum type="arabicPeriod" startAt="2"/>
              <a:tabLst>
                <a:tab pos="247650" algn="l"/>
              </a:tabLst>
            </a:pPr>
            <a:r>
              <a:rPr sz="2000" spc="-20" dirty="0">
                <a:solidFill>
                  <a:srgbClr val="FFA50A"/>
                </a:solidFill>
                <a:latin typeface="Arial MT"/>
                <a:cs typeface="Arial MT"/>
              </a:rPr>
              <a:t>Why?</a:t>
            </a:r>
            <a:endParaRPr sz="2000" dirty="0">
              <a:latin typeface="Arial MT"/>
              <a:cs typeface="Arial MT"/>
            </a:endParaRPr>
          </a:p>
          <a:p>
            <a:pPr marL="339090" marR="5080" lvl="1" indent="-189230">
              <a:lnSpc>
                <a:spcPct val="112900"/>
              </a:lnSpc>
              <a:spcBef>
                <a:spcPts val="135"/>
              </a:spcBef>
              <a:buClr>
                <a:srgbClr val="FFA50A"/>
              </a:buClr>
              <a:buSzPct val="92857"/>
              <a:buChar char="•"/>
              <a:tabLst>
                <a:tab pos="339090" algn="l"/>
              </a:tabLst>
            </a:pP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Return</a:t>
            </a:r>
            <a:r>
              <a:rPr sz="16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multiple</a:t>
            </a:r>
            <a:r>
              <a:rPr sz="16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elements</a:t>
            </a:r>
            <a:r>
              <a:rPr sz="16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02FF00"/>
                </a:solidFill>
                <a:latin typeface="Arial MT"/>
                <a:cs typeface="Arial MT"/>
              </a:rPr>
              <a:t>without</a:t>
            </a:r>
            <a:r>
              <a:rPr sz="1600" spc="-3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02FF00"/>
                </a:solidFill>
                <a:latin typeface="Arial MT"/>
                <a:cs typeface="Arial MT"/>
              </a:rPr>
              <a:t>a</a:t>
            </a:r>
            <a:r>
              <a:rPr sz="1600" spc="-3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02FF00"/>
                </a:solidFill>
                <a:latin typeface="Arial MT"/>
                <a:cs typeface="Arial MT"/>
              </a:rPr>
              <a:t>wrapping </a:t>
            </a:r>
            <a:r>
              <a:rPr sz="1600" spc="-10" dirty="0">
                <a:solidFill>
                  <a:srgbClr val="FFFFFF"/>
                </a:solidFill>
                <a:latin typeface="Arial MT"/>
                <a:cs typeface="Arial MT"/>
              </a:rPr>
              <a:t>parent.</a:t>
            </a:r>
            <a:endParaRPr sz="1600" dirty="0">
              <a:latin typeface="Arial MT"/>
              <a:cs typeface="Arial MT"/>
            </a:endParaRPr>
          </a:p>
          <a:p>
            <a:pPr marL="339090" lvl="1" indent="-189230">
              <a:lnSpc>
                <a:spcPct val="100000"/>
              </a:lnSpc>
              <a:spcBef>
                <a:spcPts val="215"/>
              </a:spcBef>
              <a:buClr>
                <a:srgbClr val="FFA50A"/>
              </a:buClr>
              <a:buSzPct val="92857"/>
              <a:buChar char="•"/>
              <a:tabLst>
                <a:tab pos="339090" algn="l"/>
              </a:tabLst>
            </a:pPr>
            <a:r>
              <a:rPr sz="1600" dirty="0">
                <a:solidFill>
                  <a:srgbClr val="02FF00"/>
                </a:solidFill>
                <a:latin typeface="Arial MT"/>
                <a:cs typeface="Arial MT"/>
              </a:rPr>
              <a:t>Cleaner</a:t>
            </a:r>
            <a:r>
              <a:rPr sz="1600" spc="-25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02FF00"/>
                </a:solidFill>
                <a:latin typeface="Arial MT"/>
                <a:cs typeface="Arial MT"/>
              </a:rPr>
              <a:t>DOM</a:t>
            </a:r>
            <a:r>
              <a:rPr sz="1600" spc="-3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16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consistent</a:t>
            </a:r>
            <a:r>
              <a:rPr sz="16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Arial MT"/>
                <a:cs typeface="Arial MT"/>
              </a:rPr>
              <a:t>styling.</a:t>
            </a:r>
            <a:endParaRPr sz="1600" dirty="0">
              <a:latin typeface="Arial MT"/>
              <a:cs typeface="Arial MT"/>
            </a:endParaRPr>
          </a:p>
          <a:p>
            <a:pPr marL="247650" indent="-234950">
              <a:lnSpc>
                <a:spcPct val="100000"/>
              </a:lnSpc>
              <a:spcBef>
                <a:spcPts val="320"/>
              </a:spcBef>
              <a:buSzPct val="88888"/>
              <a:buAutoNum type="arabicPeriod" startAt="2"/>
              <a:tabLst>
                <a:tab pos="247650" algn="l"/>
              </a:tabLst>
            </a:pPr>
            <a:r>
              <a:rPr sz="2000" dirty="0">
                <a:solidFill>
                  <a:srgbClr val="FFA50A"/>
                </a:solidFill>
                <a:latin typeface="Arial MT"/>
                <a:cs typeface="Arial MT"/>
              </a:rPr>
              <a:t>How?</a:t>
            </a:r>
            <a:r>
              <a:rPr sz="2000" spc="-20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Two</a:t>
            </a:r>
            <a:r>
              <a:rPr sz="20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Arial MT"/>
                <a:cs typeface="Arial MT"/>
              </a:rPr>
              <a:t>syntaxes:</a:t>
            </a:r>
            <a:endParaRPr sz="2000" dirty="0">
              <a:latin typeface="Arial MT"/>
              <a:cs typeface="Arial MT"/>
            </a:endParaRPr>
          </a:p>
          <a:p>
            <a:pPr marL="379730" indent="-234315">
              <a:lnSpc>
                <a:spcPct val="100000"/>
              </a:lnSpc>
              <a:spcBef>
                <a:spcPts val="330"/>
              </a:spcBef>
              <a:buClr>
                <a:srgbClr val="FFA50A"/>
              </a:buClr>
              <a:buSzPct val="92857"/>
              <a:buAutoNum type="arabicPeriod"/>
              <a:tabLst>
                <a:tab pos="379730" algn="l"/>
              </a:tabLst>
            </a:pPr>
            <a:r>
              <a:rPr sz="1600" spc="-10" dirty="0">
                <a:solidFill>
                  <a:srgbClr val="02FF00"/>
                </a:solidFill>
                <a:latin typeface="Arial MT"/>
                <a:cs typeface="Arial MT"/>
              </a:rPr>
              <a:t>&lt;React.Fragment&gt;...&lt;/React.Fragment&gt;</a:t>
            </a:r>
            <a:endParaRPr sz="1600" dirty="0">
              <a:latin typeface="Arial MT"/>
              <a:cs typeface="Arial MT"/>
            </a:endParaRPr>
          </a:p>
          <a:p>
            <a:pPr marL="379730" indent="-234315">
              <a:lnSpc>
                <a:spcPct val="100000"/>
              </a:lnSpc>
              <a:spcBef>
                <a:spcPts val="240"/>
              </a:spcBef>
              <a:buClr>
                <a:srgbClr val="FFA50A"/>
              </a:buClr>
              <a:buSzPct val="92857"/>
              <a:buAutoNum type="arabicPeriod"/>
              <a:tabLst>
                <a:tab pos="379730" algn="l"/>
              </a:tabLst>
            </a:pP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Short:</a:t>
            </a:r>
            <a:r>
              <a:rPr sz="16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02FF00"/>
                </a:solidFill>
                <a:latin typeface="Arial MT"/>
                <a:cs typeface="Arial MT"/>
              </a:rPr>
              <a:t>&lt;&gt;...&lt;/&gt;</a:t>
            </a:r>
            <a:endParaRPr sz="1600" dirty="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57800" y="1428749"/>
            <a:ext cx="3124200" cy="2727148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6200" y="808793"/>
            <a:ext cx="5943600" cy="3958135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247015">
              <a:lnSpc>
                <a:spcPct val="100000"/>
              </a:lnSpc>
              <a:spcBef>
                <a:spcPts val="290"/>
              </a:spcBef>
            </a:pPr>
            <a:r>
              <a:rPr lang="en-IN" dirty="0">
                <a:solidFill>
                  <a:srgbClr val="FFA500"/>
                </a:solidFill>
                <a:latin typeface="Arial MT"/>
                <a:cs typeface="Arial MT"/>
              </a:rPr>
              <a:t>1. Purpose: </a:t>
            </a:r>
            <a:r>
              <a:rPr lang="en-IN" dirty="0">
                <a:solidFill>
                  <a:schemeClr val="bg1"/>
                </a:solidFill>
                <a:latin typeface="Arial MT"/>
                <a:cs typeface="Arial MT"/>
              </a:rPr>
              <a:t>Dynamically display array data using JSX</a:t>
            </a:r>
          </a:p>
          <a:p>
            <a:pPr marL="247015">
              <a:lnSpc>
                <a:spcPct val="100000"/>
              </a:lnSpc>
              <a:spcBef>
                <a:spcPts val="290"/>
              </a:spcBef>
            </a:pPr>
            <a:endParaRPr lang="en-IN" sz="400" dirty="0">
              <a:latin typeface="Arial MT"/>
              <a:cs typeface="Arial MT"/>
            </a:endParaRPr>
          </a:p>
          <a:p>
            <a:pPr marL="247015">
              <a:lnSpc>
                <a:spcPct val="100000"/>
              </a:lnSpc>
              <a:spcBef>
                <a:spcPts val="290"/>
              </a:spcBef>
            </a:pPr>
            <a:r>
              <a:rPr lang="en-IN" dirty="0">
                <a:solidFill>
                  <a:srgbClr val="FFA500"/>
                </a:solidFill>
                <a:latin typeface="Arial MT"/>
                <a:cs typeface="Arial MT"/>
              </a:rPr>
              <a:t>2. JSX Mapping: </a:t>
            </a:r>
            <a:r>
              <a:rPr lang="en-IN" dirty="0">
                <a:solidFill>
                  <a:schemeClr val="bg1"/>
                </a:solidFill>
                <a:latin typeface="Arial MT"/>
                <a:cs typeface="Arial MT"/>
              </a:rPr>
              <a:t>Use .map() to convert each item into a JSX element.</a:t>
            </a:r>
          </a:p>
          <a:p>
            <a:pPr marL="247015">
              <a:lnSpc>
                <a:spcPct val="100000"/>
              </a:lnSpc>
              <a:spcBef>
                <a:spcPts val="290"/>
              </a:spcBef>
            </a:pPr>
            <a:endParaRPr lang="en-IN" sz="400" dirty="0">
              <a:latin typeface="Arial MT"/>
              <a:cs typeface="Arial MT"/>
            </a:endParaRPr>
          </a:p>
          <a:p>
            <a:pPr marL="247015">
              <a:lnSpc>
                <a:spcPct val="100000"/>
              </a:lnSpc>
              <a:spcBef>
                <a:spcPts val="290"/>
              </a:spcBef>
            </a:pPr>
            <a:r>
              <a:rPr lang="en-IN" dirty="0">
                <a:solidFill>
                  <a:srgbClr val="2ECC71"/>
                </a:solidFill>
                <a:latin typeface="Arial MT"/>
                <a:cs typeface="Arial MT"/>
              </a:rPr>
              <a:t>{</a:t>
            </a:r>
            <a:r>
              <a:rPr lang="en-IN" dirty="0" err="1">
                <a:solidFill>
                  <a:srgbClr val="2ECC71"/>
                </a:solidFill>
                <a:latin typeface="Arial MT"/>
                <a:cs typeface="Arial MT"/>
              </a:rPr>
              <a:t>items.map</a:t>
            </a:r>
            <a:r>
              <a:rPr lang="en-IN" dirty="0">
                <a:solidFill>
                  <a:srgbClr val="2ECC71"/>
                </a:solidFill>
                <a:latin typeface="Arial MT"/>
                <a:cs typeface="Arial MT"/>
              </a:rPr>
              <a:t>(item =&gt; &lt;li key={item.id}&gt;{item.name}&lt;/li&gt;)}</a:t>
            </a:r>
          </a:p>
          <a:p>
            <a:pPr marL="247015">
              <a:lnSpc>
                <a:spcPct val="100000"/>
              </a:lnSpc>
              <a:spcBef>
                <a:spcPts val="290"/>
              </a:spcBef>
            </a:pPr>
            <a:endParaRPr lang="en-IN" sz="400" dirty="0">
              <a:latin typeface="Arial MT"/>
              <a:cs typeface="Arial MT"/>
            </a:endParaRPr>
          </a:p>
          <a:p>
            <a:pPr marL="247015">
              <a:lnSpc>
                <a:spcPct val="100000"/>
              </a:lnSpc>
              <a:spcBef>
                <a:spcPts val="290"/>
              </a:spcBef>
            </a:pPr>
            <a:r>
              <a:rPr lang="en-IN" dirty="0">
                <a:solidFill>
                  <a:srgbClr val="FFA500"/>
                </a:solidFill>
                <a:latin typeface="Arial MT"/>
                <a:cs typeface="Arial MT"/>
              </a:rPr>
              <a:t>3. Inline Rendering: </a:t>
            </a:r>
            <a:r>
              <a:rPr lang="en-IN" dirty="0">
                <a:solidFill>
                  <a:schemeClr val="bg1"/>
                </a:solidFill>
                <a:latin typeface="Arial MT"/>
                <a:cs typeface="Arial MT"/>
              </a:rPr>
              <a:t>Render directly within JSX — no separate function needed.</a:t>
            </a:r>
          </a:p>
          <a:p>
            <a:pPr marL="247015">
              <a:lnSpc>
                <a:spcPct val="100000"/>
              </a:lnSpc>
              <a:spcBef>
                <a:spcPts val="290"/>
              </a:spcBef>
            </a:pPr>
            <a:endParaRPr lang="en-IN" sz="400" dirty="0">
              <a:latin typeface="Arial MT"/>
              <a:cs typeface="Arial MT"/>
            </a:endParaRPr>
          </a:p>
          <a:p>
            <a:pPr marL="247015">
              <a:lnSpc>
                <a:spcPct val="100000"/>
              </a:lnSpc>
              <a:spcBef>
                <a:spcPts val="290"/>
              </a:spcBef>
            </a:pPr>
            <a:r>
              <a:rPr lang="en-IN" dirty="0">
                <a:solidFill>
                  <a:srgbClr val="FFA500"/>
                </a:solidFill>
                <a:latin typeface="Arial MT"/>
                <a:cs typeface="Arial MT"/>
              </a:rPr>
              <a:t>4. Key Prop: </a:t>
            </a:r>
            <a:r>
              <a:rPr lang="en-IN" dirty="0">
                <a:solidFill>
                  <a:schemeClr val="bg1"/>
                </a:solidFill>
                <a:latin typeface="Arial MT"/>
                <a:cs typeface="Arial MT"/>
              </a:rPr>
              <a:t>Assign a unique key to each element for optimized re-renders.</a:t>
            </a:r>
          </a:p>
          <a:p>
            <a:pPr marL="247015">
              <a:lnSpc>
                <a:spcPct val="100000"/>
              </a:lnSpc>
              <a:spcBef>
                <a:spcPts val="290"/>
              </a:spcBef>
            </a:pPr>
            <a:endParaRPr lang="en-IN" sz="500" dirty="0">
              <a:latin typeface="Arial MT"/>
              <a:cs typeface="Arial MT"/>
            </a:endParaRPr>
          </a:p>
          <a:p>
            <a:pPr marL="247015">
              <a:lnSpc>
                <a:spcPct val="100000"/>
              </a:lnSpc>
              <a:spcBef>
                <a:spcPts val="290"/>
              </a:spcBef>
            </a:pPr>
            <a:r>
              <a:rPr lang="en-IN" dirty="0">
                <a:solidFill>
                  <a:srgbClr val="2ECC71"/>
                </a:solidFill>
                <a:latin typeface="Arial MT"/>
                <a:cs typeface="Arial MT"/>
              </a:rPr>
              <a:t>Example: &lt;div key={item.id}&gt;{item.name}&lt;/div&gt;</a:t>
            </a:r>
          </a:p>
          <a:p>
            <a:pPr marL="247015">
              <a:lnSpc>
                <a:spcPct val="100000"/>
              </a:lnSpc>
              <a:spcBef>
                <a:spcPts val="290"/>
              </a:spcBef>
            </a:pPr>
            <a:endParaRPr lang="en-IN" sz="500" dirty="0">
              <a:latin typeface="Arial MT"/>
              <a:cs typeface="Arial MT"/>
            </a:endParaRPr>
          </a:p>
          <a:p>
            <a:pPr marL="247015">
              <a:lnSpc>
                <a:spcPct val="100000"/>
              </a:lnSpc>
              <a:spcBef>
                <a:spcPts val="290"/>
              </a:spcBef>
            </a:pPr>
            <a:r>
              <a:rPr lang="en-IN" dirty="0">
                <a:solidFill>
                  <a:srgbClr val="FFA500"/>
                </a:solidFill>
                <a:latin typeface="Arial MT"/>
                <a:cs typeface="Arial MT"/>
              </a:rPr>
              <a:t>5. Why Key Matters: </a:t>
            </a:r>
            <a:r>
              <a:rPr lang="en-IN" dirty="0">
                <a:solidFill>
                  <a:schemeClr val="bg1"/>
                </a:solidFill>
                <a:latin typeface="Arial MT"/>
                <a:cs typeface="Arial MT"/>
              </a:rPr>
              <a:t>Helps React track items efficiently and improve performance.</a:t>
            </a:r>
            <a:endParaRPr dirty="0">
              <a:solidFill>
                <a:schemeClr val="bg1"/>
              </a:solidFill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77912" y="53397"/>
            <a:ext cx="6988176" cy="75539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30730">
              <a:lnSpc>
                <a:spcPct val="100000"/>
              </a:lnSpc>
              <a:spcBef>
                <a:spcPts val="100"/>
              </a:spcBef>
            </a:pPr>
            <a:r>
              <a:rPr dirty="0"/>
              <a:t>19.</a:t>
            </a:r>
            <a:r>
              <a:rPr spc="-40" dirty="0"/>
              <a:t> </a:t>
            </a:r>
            <a:r>
              <a:rPr dirty="0">
                <a:solidFill>
                  <a:srgbClr val="02FF00"/>
                </a:solidFill>
              </a:rPr>
              <a:t>Map</a:t>
            </a:r>
            <a:r>
              <a:rPr spc="-40" dirty="0">
                <a:solidFill>
                  <a:srgbClr val="02FF00"/>
                </a:solidFill>
              </a:rPr>
              <a:t> </a:t>
            </a:r>
            <a:r>
              <a:rPr spc="-10" dirty="0">
                <a:solidFill>
                  <a:srgbClr val="02FF00"/>
                </a:solidFill>
              </a:rPr>
              <a:t>Method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A068BAB-D3B7-5E6A-4E1D-C2E27A637B5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970" t="14414" r="7141" b="13513"/>
          <a:stretch>
            <a:fillRect/>
          </a:stretch>
        </p:blipFill>
        <p:spPr>
          <a:xfrm>
            <a:off x="6172200" y="971550"/>
            <a:ext cx="2819400" cy="32004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38197" y="1187196"/>
            <a:ext cx="4044315" cy="30067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645"/>
              </a:lnSpc>
              <a:spcBef>
                <a:spcPts val="100"/>
              </a:spcBef>
            </a:pPr>
            <a:r>
              <a:rPr sz="1400" dirty="0">
                <a:solidFill>
                  <a:srgbClr val="FFA50A"/>
                </a:solidFill>
                <a:latin typeface="Arial MT"/>
                <a:cs typeface="Arial MT"/>
              </a:rPr>
              <a:t>Conditional</a:t>
            </a:r>
            <a:r>
              <a:rPr sz="1400" spc="-40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FFA50A"/>
                </a:solidFill>
                <a:latin typeface="Arial MT"/>
                <a:cs typeface="Arial MT"/>
              </a:rPr>
              <a:t>Rendering</a:t>
            </a:r>
            <a:endParaRPr sz="1400">
              <a:latin typeface="Arial MT"/>
              <a:cs typeface="Arial MT"/>
            </a:endParaRPr>
          </a:p>
          <a:p>
            <a:pPr marL="297815" indent="-106045">
              <a:lnSpc>
                <a:spcPts val="1645"/>
              </a:lnSpc>
              <a:buClr>
                <a:srgbClr val="FFA50A"/>
              </a:buClr>
              <a:buChar char="•"/>
              <a:tabLst>
                <a:tab pos="297815" algn="l"/>
              </a:tabLst>
            </a:pP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Displaying</a:t>
            </a:r>
            <a:r>
              <a:rPr sz="14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content</a:t>
            </a:r>
            <a:r>
              <a:rPr sz="14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based</a:t>
            </a:r>
            <a:r>
              <a:rPr sz="14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on</a:t>
            </a:r>
            <a:r>
              <a:rPr sz="14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2FF00"/>
                </a:solidFill>
                <a:latin typeface="Arial MT"/>
                <a:cs typeface="Arial MT"/>
              </a:rPr>
              <a:t>certain</a:t>
            </a:r>
            <a:r>
              <a:rPr sz="1400" spc="-3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02FF00"/>
                </a:solidFill>
                <a:latin typeface="Arial MT"/>
                <a:cs typeface="Arial MT"/>
              </a:rPr>
              <a:t>conditions</a:t>
            </a:r>
            <a:r>
              <a:rPr sz="1400" spc="-10" dirty="0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1400">
              <a:latin typeface="Arial MT"/>
              <a:cs typeface="Arial MT"/>
            </a:endParaRPr>
          </a:p>
          <a:p>
            <a:pPr marL="12700" marR="996950" indent="285115">
              <a:lnSpc>
                <a:spcPts val="1700"/>
              </a:lnSpc>
              <a:spcBef>
                <a:spcPts val="40"/>
              </a:spcBef>
              <a:buClr>
                <a:srgbClr val="FFA50A"/>
              </a:buClr>
              <a:buChar char="•"/>
              <a:tabLst>
                <a:tab pos="297815" algn="l"/>
              </a:tabLst>
            </a:pP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Allows</a:t>
            </a:r>
            <a:r>
              <a:rPr sz="14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for</a:t>
            </a:r>
            <a:r>
              <a:rPr sz="14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2FF00"/>
                </a:solidFill>
                <a:latin typeface="Arial MT"/>
                <a:cs typeface="Arial MT"/>
              </a:rPr>
              <a:t>dynamic</a:t>
            </a:r>
            <a:r>
              <a:rPr sz="1400" spc="-25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user</a:t>
            </a:r>
            <a:r>
              <a:rPr sz="14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Arial MT"/>
                <a:cs typeface="Arial MT"/>
              </a:rPr>
              <a:t>interfaces. </a:t>
            </a:r>
            <a:r>
              <a:rPr sz="1400" spc="-10" dirty="0">
                <a:solidFill>
                  <a:srgbClr val="FFA50A"/>
                </a:solidFill>
                <a:latin typeface="Arial MT"/>
                <a:cs typeface="Arial MT"/>
              </a:rPr>
              <a:t>Methods</a:t>
            </a:r>
            <a:endParaRPr sz="1400">
              <a:latin typeface="Arial MT"/>
              <a:cs typeface="Arial MT"/>
            </a:endParaRPr>
          </a:p>
          <a:p>
            <a:pPr marL="325755" marR="5080" indent="-133350">
              <a:lnSpc>
                <a:spcPts val="1700"/>
              </a:lnSpc>
              <a:spcBef>
                <a:spcPts val="5"/>
              </a:spcBef>
              <a:buChar char="•"/>
              <a:tabLst>
                <a:tab pos="325755" algn="l"/>
              </a:tabLst>
            </a:pPr>
            <a:r>
              <a:rPr sz="1400" spc="-10" dirty="0">
                <a:solidFill>
                  <a:srgbClr val="FFA50A"/>
                </a:solidFill>
                <a:latin typeface="Arial MT"/>
                <a:cs typeface="Arial MT"/>
              </a:rPr>
              <a:t>If-</a:t>
            </a:r>
            <a:r>
              <a:rPr sz="1400" dirty="0">
                <a:solidFill>
                  <a:srgbClr val="FFA50A"/>
                </a:solidFill>
                <a:latin typeface="Arial MT"/>
                <a:cs typeface="Arial MT"/>
              </a:rPr>
              <a:t>else</a:t>
            </a:r>
            <a:r>
              <a:rPr sz="1400" spc="-30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A50A"/>
                </a:solidFill>
                <a:latin typeface="Arial MT"/>
                <a:cs typeface="Arial MT"/>
              </a:rPr>
              <a:t>statements:</a:t>
            </a:r>
            <a:r>
              <a:rPr sz="1400" spc="-30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Choose</a:t>
            </a:r>
            <a:r>
              <a:rPr sz="14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2FF00"/>
                </a:solidFill>
                <a:latin typeface="Arial MT"/>
                <a:cs typeface="Arial MT"/>
              </a:rPr>
              <a:t>between</a:t>
            </a:r>
            <a:r>
              <a:rPr sz="1400" spc="-3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two</a:t>
            </a:r>
            <a:r>
              <a:rPr sz="14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Arial MT"/>
                <a:cs typeface="Arial MT"/>
              </a:rPr>
              <a:t>blocks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1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Arial MT"/>
                <a:cs typeface="Arial MT"/>
              </a:rPr>
              <a:t>content.</a:t>
            </a:r>
            <a:endParaRPr sz="1400">
              <a:latin typeface="Arial MT"/>
              <a:cs typeface="Arial MT"/>
            </a:endParaRPr>
          </a:p>
          <a:p>
            <a:pPr marL="325120" indent="-132715">
              <a:lnSpc>
                <a:spcPts val="1550"/>
              </a:lnSpc>
              <a:buChar char="•"/>
              <a:tabLst>
                <a:tab pos="325120" algn="l"/>
              </a:tabLst>
            </a:pPr>
            <a:r>
              <a:rPr sz="1400" dirty="0">
                <a:solidFill>
                  <a:srgbClr val="FFA50A"/>
                </a:solidFill>
                <a:latin typeface="Arial MT"/>
                <a:cs typeface="Arial MT"/>
              </a:rPr>
              <a:t>Ternary</a:t>
            </a:r>
            <a:r>
              <a:rPr sz="1400" spc="-30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A50A"/>
                </a:solidFill>
                <a:latin typeface="Arial MT"/>
                <a:cs typeface="Arial MT"/>
              </a:rPr>
              <a:t>operators:</a:t>
            </a:r>
            <a:r>
              <a:rPr sz="1400" spc="-25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Quick</a:t>
            </a:r>
            <a:r>
              <a:rPr sz="14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way</a:t>
            </a:r>
            <a:r>
              <a:rPr sz="14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14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Arial MT"/>
                <a:cs typeface="Arial MT"/>
              </a:rPr>
              <a:t>choose</a:t>
            </a:r>
            <a:endParaRPr sz="1400">
              <a:latin typeface="Arial MT"/>
              <a:cs typeface="Arial MT"/>
            </a:endParaRPr>
          </a:p>
          <a:p>
            <a:pPr marL="325755">
              <a:lnSpc>
                <a:spcPct val="100000"/>
              </a:lnSpc>
            </a:pP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between</a:t>
            </a:r>
            <a:r>
              <a:rPr sz="14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2FF00"/>
                </a:solidFill>
                <a:latin typeface="Arial MT"/>
                <a:cs typeface="Arial MT"/>
              </a:rPr>
              <a:t>two</a:t>
            </a:r>
            <a:r>
              <a:rPr sz="1400" spc="-3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02FF00"/>
                </a:solidFill>
                <a:latin typeface="Arial MT"/>
                <a:cs typeface="Arial MT"/>
              </a:rPr>
              <a:t>options</a:t>
            </a:r>
            <a:r>
              <a:rPr sz="1400" spc="-10" dirty="0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1400">
              <a:latin typeface="Arial MT"/>
              <a:cs typeface="Arial MT"/>
            </a:endParaRPr>
          </a:p>
          <a:p>
            <a:pPr marL="325755" marR="66675" indent="-133350">
              <a:lnSpc>
                <a:spcPct val="101400"/>
              </a:lnSpc>
              <a:buChar char="•"/>
              <a:tabLst>
                <a:tab pos="325755" algn="l"/>
              </a:tabLst>
            </a:pPr>
            <a:r>
              <a:rPr sz="1400" dirty="0">
                <a:solidFill>
                  <a:srgbClr val="FFA50A"/>
                </a:solidFill>
                <a:latin typeface="Arial MT"/>
                <a:cs typeface="Arial MT"/>
              </a:rPr>
              <a:t>Logical</a:t>
            </a:r>
            <a:r>
              <a:rPr sz="1400" spc="-35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A50A"/>
                </a:solidFill>
                <a:latin typeface="Arial MT"/>
                <a:cs typeface="Arial MT"/>
              </a:rPr>
              <a:t>operators:</a:t>
            </a:r>
            <a:r>
              <a:rPr sz="1400" spc="-35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Useful</a:t>
            </a:r>
            <a:r>
              <a:rPr sz="14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for</a:t>
            </a:r>
            <a:r>
              <a:rPr sz="14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rendering</a:t>
            </a:r>
            <a:r>
              <a:rPr sz="14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Arial MT"/>
                <a:cs typeface="Arial MT"/>
              </a:rPr>
              <a:t>content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when</a:t>
            </a:r>
            <a:r>
              <a:rPr sz="1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1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condition</a:t>
            </a:r>
            <a:r>
              <a:rPr sz="1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is</a:t>
            </a:r>
            <a:r>
              <a:rPr sz="1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02FF00"/>
                </a:solidFill>
                <a:latin typeface="Arial MT"/>
                <a:cs typeface="Arial MT"/>
              </a:rPr>
              <a:t>true</a:t>
            </a:r>
            <a:r>
              <a:rPr sz="1400" spc="-10" dirty="0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1400">
              <a:latin typeface="Arial MT"/>
              <a:cs typeface="Arial MT"/>
            </a:endParaRPr>
          </a:p>
          <a:p>
            <a:pPr marL="12700">
              <a:lnSpc>
                <a:spcPts val="1645"/>
              </a:lnSpc>
              <a:spcBef>
                <a:spcPts val="25"/>
              </a:spcBef>
            </a:pPr>
            <a:r>
              <a:rPr sz="1400" spc="-10" dirty="0">
                <a:solidFill>
                  <a:srgbClr val="FFA50A"/>
                </a:solidFill>
                <a:latin typeface="Arial MT"/>
                <a:cs typeface="Arial MT"/>
              </a:rPr>
              <a:t>Benefits</a:t>
            </a:r>
            <a:endParaRPr sz="1400">
              <a:latin typeface="Arial MT"/>
              <a:cs typeface="Arial MT"/>
            </a:endParaRPr>
          </a:p>
          <a:p>
            <a:pPr marL="325120" indent="-132715">
              <a:lnSpc>
                <a:spcPts val="1645"/>
              </a:lnSpc>
              <a:buClr>
                <a:srgbClr val="FFA50A"/>
              </a:buClr>
              <a:buChar char="•"/>
              <a:tabLst>
                <a:tab pos="325120" algn="l"/>
              </a:tabLst>
            </a:pP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Enhances</a:t>
            </a:r>
            <a:r>
              <a:rPr sz="14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user</a:t>
            </a:r>
            <a:r>
              <a:rPr sz="14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02FF00"/>
                </a:solidFill>
                <a:latin typeface="Arial MT"/>
                <a:cs typeface="Arial MT"/>
              </a:rPr>
              <a:t>experience</a:t>
            </a:r>
            <a:r>
              <a:rPr sz="1400" spc="-10" dirty="0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1400">
              <a:latin typeface="Arial MT"/>
              <a:cs typeface="Arial MT"/>
            </a:endParaRPr>
          </a:p>
          <a:p>
            <a:pPr marL="325120" indent="-132715">
              <a:lnSpc>
                <a:spcPct val="100000"/>
              </a:lnSpc>
              <a:buClr>
                <a:srgbClr val="FFA50A"/>
              </a:buClr>
              <a:buChar char="•"/>
              <a:tabLst>
                <a:tab pos="325120" algn="l"/>
              </a:tabLst>
            </a:pPr>
            <a:r>
              <a:rPr sz="1400" dirty="0">
                <a:solidFill>
                  <a:srgbClr val="02FF00"/>
                </a:solidFill>
                <a:latin typeface="Arial MT"/>
                <a:cs typeface="Arial MT"/>
              </a:rPr>
              <a:t>Reduces</a:t>
            </a:r>
            <a:r>
              <a:rPr sz="1400" spc="-5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unnecessary</a:t>
            </a:r>
            <a:r>
              <a:rPr sz="14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Arial MT"/>
                <a:cs typeface="Arial MT"/>
              </a:rPr>
              <a:t>rendering.</a:t>
            </a:r>
            <a:endParaRPr sz="1400">
              <a:latin typeface="Arial MT"/>
              <a:cs typeface="Arial MT"/>
            </a:endParaRPr>
          </a:p>
          <a:p>
            <a:pPr marL="325120" indent="-132715">
              <a:lnSpc>
                <a:spcPct val="100000"/>
              </a:lnSpc>
              <a:spcBef>
                <a:spcPts val="25"/>
              </a:spcBef>
              <a:buClr>
                <a:srgbClr val="FFA50A"/>
              </a:buClr>
              <a:buChar char="•"/>
              <a:tabLst>
                <a:tab pos="325120" algn="l"/>
              </a:tabLst>
            </a:pP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Makes</a:t>
            </a:r>
            <a:r>
              <a:rPr sz="14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apps</a:t>
            </a:r>
            <a:r>
              <a:rPr sz="14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more</a:t>
            </a:r>
            <a:r>
              <a:rPr sz="14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2FF00"/>
                </a:solidFill>
                <a:latin typeface="Arial MT"/>
                <a:cs typeface="Arial MT"/>
              </a:rPr>
              <a:t>interactive</a:t>
            </a:r>
            <a:r>
              <a:rPr sz="1400" spc="-3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14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02FF00"/>
                </a:solidFill>
                <a:latin typeface="Arial MT"/>
                <a:cs typeface="Arial MT"/>
              </a:rPr>
              <a:t>responsive</a:t>
            </a:r>
            <a:r>
              <a:rPr sz="1400" spc="-10" dirty="0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77912" y="285750"/>
            <a:ext cx="6988176" cy="75539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65225">
              <a:lnSpc>
                <a:spcPct val="100000"/>
              </a:lnSpc>
              <a:spcBef>
                <a:spcPts val="100"/>
              </a:spcBef>
            </a:pPr>
            <a:r>
              <a:rPr dirty="0"/>
              <a:t>20.</a:t>
            </a:r>
            <a:r>
              <a:rPr spc="-60" dirty="0"/>
              <a:t> </a:t>
            </a:r>
            <a:r>
              <a:rPr dirty="0">
                <a:solidFill>
                  <a:srgbClr val="02FF00"/>
                </a:solidFill>
              </a:rPr>
              <a:t>Conditional</a:t>
            </a:r>
            <a:r>
              <a:rPr spc="-55" dirty="0">
                <a:solidFill>
                  <a:srgbClr val="02FF00"/>
                </a:solidFill>
              </a:rPr>
              <a:t> </a:t>
            </a:r>
            <a:r>
              <a:rPr spc="-10" dirty="0">
                <a:solidFill>
                  <a:srgbClr val="02FF00"/>
                </a:solidFill>
              </a:rPr>
              <a:t>Rendering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12189" y="1962150"/>
            <a:ext cx="4293614" cy="134849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4800" y="1047750"/>
            <a:ext cx="8763000" cy="33470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4015" indent="-361315">
              <a:lnSpc>
                <a:spcPct val="100000"/>
              </a:lnSpc>
              <a:spcBef>
                <a:spcPts val="360"/>
              </a:spcBef>
              <a:buClr>
                <a:srgbClr val="FFFFFF"/>
              </a:buClr>
              <a:buAutoNum type="arabicPeriod"/>
              <a:tabLst>
                <a:tab pos="374015" algn="l"/>
              </a:tabLst>
            </a:pPr>
            <a:r>
              <a:rPr lang="en-US" sz="2000" spc="-10" dirty="0">
                <a:solidFill>
                  <a:srgbClr val="FFA500"/>
                </a:solidFill>
                <a:latin typeface="Arial MT"/>
                <a:cs typeface="Arial MT"/>
              </a:rPr>
              <a:t>Complex UI Logic: </a:t>
            </a:r>
            <a:r>
              <a:rPr lang="en-US" sz="2000" spc="-10" dirty="0">
                <a:solidFill>
                  <a:schemeClr val="bg1"/>
                </a:solidFill>
                <a:latin typeface="Arial MT"/>
                <a:cs typeface="Arial MT"/>
              </a:rPr>
              <a:t>Managing DOM, state, and updates manually is difficult.</a:t>
            </a:r>
          </a:p>
          <a:p>
            <a:pPr marL="374015" indent="-361315">
              <a:lnSpc>
                <a:spcPct val="100000"/>
              </a:lnSpc>
              <a:spcBef>
                <a:spcPts val="360"/>
              </a:spcBef>
              <a:buClr>
                <a:srgbClr val="FFFFFF"/>
              </a:buClr>
              <a:buAutoNum type="arabicPeriod"/>
              <a:tabLst>
                <a:tab pos="374015" algn="l"/>
              </a:tabLst>
            </a:pPr>
            <a:endParaRPr lang="en-US" sz="500" spc="-10" dirty="0">
              <a:solidFill>
                <a:schemeClr val="bg1"/>
              </a:solidFill>
              <a:latin typeface="Arial MT"/>
              <a:cs typeface="Arial MT"/>
            </a:endParaRPr>
          </a:p>
          <a:p>
            <a:pPr marL="374015" indent="-361315">
              <a:lnSpc>
                <a:spcPct val="100000"/>
              </a:lnSpc>
              <a:spcBef>
                <a:spcPts val="360"/>
              </a:spcBef>
              <a:buClr>
                <a:srgbClr val="FFFFFF"/>
              </a:buClr>
              <a:buAutoNum type="arabicPeriod"/>
              <a:tabLst>
                <a:tab pos="374015" algn="l"/>
              </a:tabLst>
            </a:pPr>
            <a:r>
              <a:rPr lang="en-US" sz="2000" spc="-10" dirty="0">
                <a:solidFill>
                  <a:srgbClr val="FFA500"/>
                </a:solidFill>
                <a:latin typeface="Arial MT"/>
                <a:cs typeface="Arial MT"/>
              </a:rPr>
              <a:t>Error-Prone &amp; Hard to Debug: </a:t>
            </a:r>
            <a:r>
              <a:rPr lang="en-US" sz="2000" spc="-10" dirty="0">
                <a:solidFill>
                  <a:schemeClr val="bg1"/>
                </a:solidFill>
                <a:latin typeface="Arial MT"/>
                <a:cs typeface="Arial MT"/>
              </a:rPr>
              <a:t>Minor mistakes can break entire features.</a:t>
            </a:r>
          </a:p>
          <a:p>
            <a:pPr marL="374015" indent="-361315">
              <a:lnSpc>
                <a:spcPct val="100000"/>
              </a:lnSpc>
              <a:spcBef>
                <a:spcPts val="360"/>
              </a:spcBef>
              <a:buClr>
                <a:srgbClr val="FFFFFF"/>
              </a:buClr>
              <a:buAutoNum type="arabicPeriod"/>
              <a:tabLst>
                <a:tab pos="374015" algn="l"/>
              </a:tabLst>
            </a:pPr>
            <a:endParaRPr lang="en-US" sz="500" spc="-10" dirty="0">
              <a:solidFill>
                <a:schemeClr val="bg1"/>
              </a:solidFill>
              <a:latin typeface="Arial MT"/>
              <a:cs typeface="Arial MT"/>
            </a:endParaRPr>
          </a:p>
          <a:p>
            <a:pPr marL="374015" indent="-361315">
              <a:lnSpc>
                <a:spcPct val="100000"/>
              </a:lnSpc>
              <a:spcBef>
                <a:spcPts val="360"/>
              </a:spcBef>
              <a:buClr>
                <a:srgbClr val="FFFFFF"/>
              </a:buClr>
              <a:buAutoNum type="arabicPeriod"/>
              <a:tabLst>
                <a:tab pos="374015" algn="l"/>
              </a:tabLst>
            </a:pPr>
            <a:r>
              <a:rPr lang="en-US" sz="2000" spc="-10" dirty="0">
                <a:solidFill>
                  <a:srgbClr val="FFA500"/>
                </a:solidFill>
                <a:latin typeface="Arial MT"/>
                <a:cs typeface="Arial MT"/>
              </a:rPr>
              <a:t>Poor Maintainability: </a:t>
            </a:r>
            <a:r>
              <a:rPr lang="en-US" sz="2000" spc="-10" dirty="0">
                <a:solidFill>
                  <a:schemeClr val="bg1"/>
                </a:solidFill>
                <a:latin typeface="Arial MT"/>
                <a:cs typeface="Arial MT"/>
              </a:rPr>
              <a:t>Code becomes messy &amp; unmanageable as grows.</a:t>
            </a:r>
          </a:p>
          <a:p>
            <a:pPr marL="374015" indent="-361315">
              <a:lnSpc>
                <a:spcPct val="100000"/>
              </a:lnSpc>
              <a:spcBef>
                <a:spcPts val="360"/>
              </a:spcBef>
              <a:buClr>
                <a:srgbClr val="FFFFFF"/>
              </a:buClr>
              <a:buAutoNum type="arabicPeriod"/>
              <a:tabLst>
                <a:tab pos="374015" algn="l"/>
              </a:tabLst>
            </a:pPr>
            <a:endParaRPr lang="en-US" sz="500" spc="-10" dirty="0">
              <a:solidFill>
                <a:schemeClr val="bg1"/>
              </a:solidFill>
              <a:latin typeface="Arial MT"/>
              <a:cs typeface="Arial MT"/>
            </a:endParaRPr>
          </a:p>
          <a:p>
            <a:pPr marL="374015" indent="-361315">
              <a:lnSpc>
                <a:spcPct val="100000"/>
              </a:lnSpc>
              <a:spcBef>
                <a:spcPts val="360"/>
              </a:spcBef>
              <a:buClr>
                <a:srgbClr val="FFFFFF"/>
              </a:buClr>
              <a:buAutoNum type="arabicPeriod"/>
              <a:tabLst>
                <a:tab pos="374015" algn="l"/>
              </a:tabLst>
            </a:pPr>
            <a:r>
              <a:rPr lang="en-US" sz="2000" spc="-10" dirty="0">
                <a:solidFill>
                  <a:srgbClr val="FFA500"/>
                </a:solidFill>
                <a:latin typeface="Arial MT"/>
                <a:cs typeface="Arial MT"/>
              </a:rPr>
              <a:t>Low Reusability: </a:t>
            </a:r>
            <a:r>
              <a:rPr lang="en-US" sz="2000" spc="-10" dirty="0">
                <a:solidFill>
                  <a:schemeClr val="bg1"/>
                </a:solidFill>
                <a:latin typeface="Arial MT"/>
                <a:cs typeface="Arial MT"/>
              </a:rPr>
              <a:t>No standard </a:t>
            </a:r>
          </a:p>
          <a:p>
            <a:pPr marL="12700">
              <a:lnSpc>
                <a:spcPct val="100000"/>
              </a:lnSpc>
              <a:spcBef>
                <a:spcPts val="360"/>
              </a:spcBef>
              <a:buClr>
                <a:srgbClr val="FFFFFF"/>
              </a:buClr>
              <a:tabLst>
                <a:tab pos="374015" algn="l"/>
              </a:tabLst>
            </a:pPr>
            <a:r>
              <a:rPr lang="en-US" sz="2000" spc="-10" dirty="0">
                <a:solidFill>
                  <a:schemeClr val="bg1"/>
                </a:solidFill>
                <a:latin typeface="Arial MT"/>
                <a:cs typeface="Arial MT"/>
              </a:rPr>
              <a:t>	way to reuse UI or logic efficiently.</a:t>
            </a:r>
          </a:p>
          <a:p>
            <a:pPr marL="374015" indent="-361315">
              <a:lnSpc>
                <a:spcPct val="100000"/>
              </a:lnSpc>
              <a:spcBef>
                <a:spcPts val="360"/>
              </a:spcBef>
              <a:buClr>
                <a:srgbClr val="FFFFFF"/>
              </a:buClr>
              <a:buAutoNum type="arabicPeriod"/>
              <a:tabLst>
                <a:tab pos="374015" algn="l"/>
              </a:tabLst>
            </a:pPr>
            <a:endParaRPr lang="en-US" sz="500" spc="-10" dirty="0">
              <a:solidFill>
                <a:schemeClr val="bg1"/>
              </a:solidFill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360"/>
              </a:spcBef>
              <a:buClr>
                <a:srgbClr val="FFFFFF"/>
              </a:buClr>
              <a:tabLst>
                <a:tab pos="374015" algn="l"/>
              </a:tabLst>
            </a:pPr>
            <a:r>
              <a:rPr lang="en-US" spc="-10" dirty="0">
                <a:solidFill>
                  <a:schemeClr val="bg1"/>
                </a:solidFill>
                <a:latin typeface="Arial MT"/>
                <a:cs typeface="Arial MT"/>
              </a:rPr>
              <a:t>5.  </a:t>
            </a:r>
            <a:r>
              <a:rPr lang="en-US" sz="2000" spc="-10" dirty="0">
                <a:solidFill>
                  <a:srgbClr val="FFA500"/>
                </a:solidFill>
                <a:latin typeface="Arial MT"/>
                <a:cs typeface="Arial MT"/>
              </a:rPr>
              <a:t>Manual DOM Manipulation: </a:t>
            </a:r>
          </a:p>
          <a:p>
            <a:pPr marL="12700">
              <a:lnSpc>
                <a:spcPct val="100000"/>
              </a:lnSpc>
              <a:spcBef>
                <a:spcPts val="360"/>
              </a:spcBef>
              <a:buClr>
                <a:srgbClr val="FFFFFF"/>
              </a:buClr>
              <a:tabLst>
                <a:tab pos="374015" algn="l"/>
              </a:tabLst>
            </a:pPr>
            <a:r>
              <a:rPr lang="en-US" sz="2000" spc="-10" dirty="0">
                <a:solidFill>
                  <a:srgbClr val="FFA500"/>
                </a:solidFill>
                <a:latin typeface="Arial MT"/>
                <a:cs typeface="Arial MT"/>
              </a:rPr>
              <a:t>	</a:t>
            </a:r>
            <a:r>
              <a:rPr lang="en-US" sz="2000" spc="-10" dirty="0">
                <a:solidFill>
                  <a:schemeClr val="bg1"/>
                </a:solidFill>
                <a:latin typeface="Arial MT"/>
                <a:cs typeface="Arial MT"/>
              </a:rPr>
              <a:t>Time-consuming and </a:t>
            </a:r>
          </a:p>
          <a:p>
            <a:pPr marL="12700">
              <a:lnSpc>
                <a:spcPct val="100000"/>
              </a:lnSpc>
              <a:spcBef>
                <a:spcPts val="360"/>
              </a:spcBef>
              <a:buClr>
                <a:srgbClr val="FFFFFF"/>
              </a:buClr>
              <a:tabLst>
                <a:tab pos="374015" algn="l"/>
              </a:tabLst>
            </a:pPr>
            <a:r>
              <a:rPr lang="en-US" sz="2000" spc="-10" dirty="0">
                <a:solidFill>
                  <a:schemeClr val="bg1"/>
                </a:solidFill>
                <a:latin typeface="Arial MT"/>
                <a:cs typeface="Arial MT"/>
              </a:rPr>
              <a:t>	performance-intensive.</a:t>
            </a:r>
            <a:endParaRPr sz="2000" dirty="0">
              <a:solidFill>
                <a:schemeClr val="bg1"/>
              </a:solidFill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92212" y="60452"/>
            <a:ext cx="6988176" cy="755396"/>
          </a:xfrm>
          <a:prstGeom prst="rect">
            <a:avLst/>
          </a:prstGeom>
        </p:spPr>
        <p:txBody>
          <a:bodyPr vert="horz" wrap="square" lIns="0" tIns="102616" rIns="0" bIns="0" rtlCol="0">
            <a:spAutoFit/>
          </a:bodyPr>
          <a:lstStyle/>
          <a:p>
            <a:pPr marL="493395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02FF00"/>
                </a:solidFill>
              </a:rPr>
              <a:t>3.</a:t>
            </a:r>
            <a:r>
              <a:rPr sz="3600" spc="-65" dirty="0">
                <a:solidFill>
                  <a:srgbClr val="02FF00"/>
                </a:solidFill>
              </a:rPr>
              <a:t> </a:t>
            </a:r>
            <a:r>
              <a:rPr sz="3600" dirty="0"/>
              <a:t>Problems</a:t>
            </a:r>
            <a:r>
              <a:rPr sz="3600" spc="-65" dirty="0"/>
              <a:t> </a:t>
            </a:r>
            <a:r>
              <a:rPr sz="3600" dirty="0">
                <a:solidFill>
                  <a:srgbClr val="FFFFFF"/>
                </a:solidFill>
              </a:rPr>
              <a:t>with</a:t>
            </a:r>
            <a:r>
              <a:rPr sz="3600" spc="-70" dirty="0">
                <a:solidFill>
                  <a:srgbClr val="FFFFFF"/>
                </a:solidFill>
              </a:rPr>
              <a:t> </a:t>
            </a:r>
            <a:r>
              <a:rPr sz="3600" spc="-10" dirty="0">
                <a:solidFill>
                  <a:srgbClr val="02FF00"/>
                </a:solidFill>
              </a:rPr>
              <a:t>JavaScript</a:t>
            </a:r>
            <a:endParaRPr sz="3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96FE86C-41FF-6F22-23FE-C3BADD785B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2266950"/>
            <a:ext cx="4742392" cy="294513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77912" y="186056"/>
            <a:ext cx="6988176" cy="75539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51255">
              <a:lnSpc>
                <a:spcPct val="100000"/>
              </a:lnSpc>
              <a:spcBef>
                <a:spcPts val="100"/>
              </a:spcBef>
            </a:pPr>
            <a:r>
              <a:rPr dirty="0"/>
              <a:t>21.</a:t>
            </a:r>
            <a:r>
              <a:rPr spc="-50" dirty="0"/>
              <a:t> </a:t>
            </a:r>
            <a:r>
              <a:rPr dirty="0"/>
              <a:t>Passing</a:t>
            </a:r>
            <a:r>
              <a:rPr spc="-45" dirty="0"/>
              <a:t> </a:t>
            </a:r>
            <a:r>
              <a:rPr dirty="0"/>
              <a:t>Data</a:t>
            </a:r>
            <a:r>
              <a:rPr spc="-45" dirty="0"/>
              <a:t> </a:t>
            </a:r>
            <a:r>
              <a:rPr dirty="0"/>
              <a:t>via</a:t>
            </a:r>
            <a:r>
              <a:rPr spc="-45" dirty="0"/>
              <a:t> </a:t>
            </a:r>
            <a:r>
              <a:rPr spc="-10" dirty="0">
                <a:solidFill>
                  <a:srgbClr val="02FF00"/>
                </a:solidFill>
              </a:rPr>
              <a:t>Props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86019" y="971550"/>
            <a:ext cx="4032885" cy="30067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645"/>
              </a:lnSpc>
              <a:spcBef>
                <a:spcPts val="100"/>
              </a:spcBef>
            </a:pPr>
            <a:r>
              <a:rPr sz="1400" dirty="0">
                <a:solidFill>
                  <a:srgbClr val="FFA50A"/>
                </a:solidFill>
                <a:latin typeface="Arial MT"/>
                <a:cs typeface="Arial MT"/>
              </a:rPr>
              <a:t>Props</a:t>
            </a:r>
            <a:r>
              <a:rPr sz="1400" spc="-20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A50A"/>
                </a:solidFill>
                <a:latin typeface="Arial MT"/>
                <a:cs typeface="Arial MT"/>
              </a:rPr>
              <a:t>in</a:t>
            </a:r>
            <a:r>
              <a:rPr sz="1400" spc="-20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FFA50A"/>
                </a:solidFill>
                <a:latin typeface="Arial MT"/>
                <a:cs typeface="Arial MT"/>
              </a:rPr>
              <a:t>React</a:t>
            </a:r>
            <a:endParaRPr sz="1400" dirty="0">
              <a:latin typeface="Arial MT"/>
              <a:cs typeface="Arial MT"/>
            </a:endParaRPr>
          </a:p>
          <a:p>
            <a:pPr marL="297815" indent="-106045">
              <a:lnSpc>
                <a:spcPts val="1645"/>
              </a:lnSpc>
              <a:buClr>
                <a:srgbClr val="FFA50A"/>
              </a:buClr>
              <a:buChar char="•"/>
              <a:tabLst>
                <a:tab pos="297815" algn="l"/>
              </a:tabLst>
            </a:pP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Short</a:t>
            </a:r>
            <a:r>
              <a:rPr sz="1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for</a:t>
            </a:r>
            <a:r>
              <a:rPr sz="14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02FF00"/>
                </a:solidFill>
                <a:latin typeface="Arial MT"/>
                <a:cs typeface="Arial MT"/>
              </a:rPr>
              <a:t>properties</a:t>
            </a:r>
            <a:endParaRPr sz="1400" dirty="0">
              <a:latin typeface="Arial MT"/>
              <a:cs typeface="Arial MT"/>
            </a:endParaRPr>
          </a:p>
          <a:p>
            <a:pPr marL="297815" indent="-106045">
              <a:lnSpc>
                <a:spcPct val="100000"/>
              </a:lnSpc>
              <a:buClr>
                <a:srgbClr val="FFA50A"/>
              </a:buClr>
              <a:buChar char="•"/>
              <a:tabLst>
                <a:tab pos="297815" algn="l"/>
              </a:tabLst>
            </a:pP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Mechanism</a:t>
            </a:r>
            <a:r>
              <a:rPr sz="14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for</a:t>
            </a:r>
            <a:r>
              <a:rPr sz="14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2FF00"/>
                </a:solidFill>
                <a:latin typeface="Arial MT"/>
                <a:cs typeface="Arial MT"/>
              </a:rPr>
              <a:t>passing</a:t>
            </a:r>
            <a:r>
              <a:rPr sz="1400" spc="-35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400" spc="-20" dirty="0">
                <a:solidFill>
                  <a:srgbClr val="02FF00"/>
                </a:solidFill>
                <a:latin typeface="Arial MT"/>
                <a:cs typeface="Arial MT"/>
              </a:rPr>
              <a:t>data</a:t>
            </a:r>
            <a:r>
              <a:rPr sz="1400" spc="-20" dirty="0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1400" dirty="0">
              <a:latin typeface="Arial MT"/>
              <a:cs typeface="Arial MT"/>
            </a:endParaRPr>
          </a:p>
          <a:p>
            <a:pPr marL="15875" marR="2100580" indent="281940">
              <a:lnSpc>
                <a:spcPct val="101400"/>
              </a:lnSpc>
              <a:buClr>
                <a:srgbClr val="FFA50A"/>
              </a:buClr>
              <a:buChar char="•"/>
              <a:tabLst>
                <a:tab pos="297815" algn="l"/>
              </a:tabLst>
            </a:pPr>
            <a:r>
              <a:rPr sz="1400" spc="-10" dirty="0">
                <a:solidFill>
                  <a:srgbClr val="02FF00"/>
                </a:solidFill>
                <a:latin typeface="Arial MT"/>
                <a:cs typeface="Arial MT"/>
              </a:rPr>
              <a:t>Read-</a:t>
            </a:r>
            <a:r>
              <a:rPr sz="1400" dirty="0">
                <a:solidFill>
                  <a:srgbClr val="02FF00"/>
                </a:solidFill>
                <a:latin typeface="Arial MT"/>
                <a:cs typeface="Arial MT"/>
              </a:rPr>
              <a:t>only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by</a:t>
            </a:r>
            <a:r>
              <a:rPr sz="14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Arial MT"/>
                <a:cs typeface="Arial MT"/>
              </a:rPr>
              <a:t>default </a:t>
            </a:r>
            <a:r>
              <a:rPr sz="1400" spc="-10" dirty="0">
                <a:solidFill>
                  <a:srgbClr val="FFA50A"/>
                </a:solidFill>
                <a:latin typeface="Arial MT"/>
                <a:cs typeface="Arial MT"/>
              </a:rPr>
              <a:t>Usage</a:t>
            </a:r>
            <a:endParaRPr sz="1400" dirty="0">
              <a:latin typeface="Arial MT"/>
              <a:cs typeface="Arial MT"/>
            </a:endParaRPr>
          </a:p>
          <a:p>
            <a:pPr marL="325120" indent="-132715">
              <a:lnSpc>
                <a:spcPts val="1645"/>
              </a:lnSpc>
              <a:spcBef>
                <a:spcPts val="25"/>
              </a:spcBef>
              <a:buClr>
                <a:srgbClr val="FFA50A"/>
              </a:buClr>
              <a:buChar char="•"/>
              <a:tabLst>
                <a:tab pos="325120" algn="l"/>
              </a:tabLst>
            </a:pP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Pass</a:t>
            </a:r>
            <a:r>
              <a:rPr sz="14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data</a:t>
            </a:r>
            <a:r>
              <a:rPr sz="1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from</a:t>
            </a:r>
            <a:r>
              <a:rPr sz="14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2FF00"/>
                </a:solidFill>
                <a:latin typeface="Arial MT"/>
                <a:cs typeface="Arial MT"/>
              </a:rPr>
              <a:t>parent</a:t>
            </a:r>
            <a:r>
              <a:rPr sz="1400" spc="-2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2FF00"/>
                </a:solidFill>
                <a:latin typeface="Arial MT"/>
                <a:cs typeface="Arial MT"/>
              </a:rPr>
              <a:t>to</a:t>
            </a:r>
            <a:r>
              <a:rPr sz="1400" spc="-2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2FF00"/>
                </a:solidFill>
                <a:latin typeface="Arial MT"/>
                <a:cs typeface="Arial MT"/>
              </a:rPr>
              <a:t>child</a:t>
            </a:r>
            <a:r>
              <a:rPr sz="1400" spc="-2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02FF00"/>
                </a:solidFill>
                <a:latin typeface="Arial MT"/>
                <a:cs typeface="Arial MT"/>
              </a:rPr>
              <a:t>component.</a:t>
            </a:r>
            <a:endParaRPr sz="1400" dirty="0">
              <a:latin typeface="Arial MT"/>
              <a:cs typeface="Arial MT"/>
            </a:endParaRPr>
          </a:p>
          <a:p>
            <a:pPr marL="325120" indent="-132715">
              <a:lnSpc>
                <a:spcPts val="1645"/>
              </a:lnSpc>
              <a:buClr>
                <a:srgbClr val="FFA50A"/>
              </a:buClr>
              <a:buChar char="•"/>
              <a:tabLst>
                <a:tab pos="325120" algn="l"/>
              </a:tabLst>
            </a:pP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Makes</a:t>
            </a:r>
            <a:r>
              <a:rPr sz="14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components</a:t>
            </a:r>
            <a:r>
              <a:rPr sz="14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02FF00"/>
                </a:solidFill>
                <a:latin typeface="Arial MT"/>
                <a:cs typeface="Arial MT"/>
              </a:rPr>
              <a:t>reusable</a:t>
            </a:r>
            <a:r>
              <a:rPr sz="1400" spc="-10" dirty="0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1400" dirty="0">
              <a:latin typeface="Arial MT"/>
              <a:cs typeface="Arial MT"/>
            </a:endParaRPr>
          </a:p>
          <a:p>
            <a:pPr marL="12700" marR="1460500" indent="312420">
              <a:lnSpc>
                <a:spcPts val="1700"/>
              </a:lnSpc>
              <a:spcBef>
                <a:spcPts val="40"/>
              </a:spcBef>
              <a:buClr>
                <a:srgbClr val="FFA50A"/>
              </a:buClr>
              <a:buChar char="•"/>
              <a:tabLst>
                <a:tab pos="325120" algn="l"/>
              </a:tabLst>
            </a:pP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Defined</a:t>
            </a:r>
            <a:r>
              <a:rPr sz="14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as</a:t>
            </a:r>
            <a:r>
              <a:rPr sz="14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2FF00"/>
                </a:solidFill>
                <a:latin typeface="Arial MT"/>
                <a:cs typeface="Arial MT"/>
              </a:rPr>
              <a:t>attributes</a:t>
            </a:r>
            <a:r>
              <a:rPr sz="1400" spc="-25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sz="14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20" dirty="0">
                <a:solidFill>
                  <a:srgbClr val="FFFFFF"/>
                </a:solidFill>
                <a:latin typeface="Arial MT"/>
                <a:cs typeface="Arial MT"/>
              </a:rPr>
              <a:t>JSX. </a:t>
            </a:r>
            <a:r>
              <a:rPr sz="1400" dirty="0">
                <a:solidFill>
                  <a:srgbClr val="FFA50A"/>
                </a:solidFill>
                <a:latin typeface="Arial MT"/>
                <a:cs typeface="Arial MT"/>
              </a:rPr>
              <a:t>Key</a:t>
            </a:r>
            <a:r>
              <a:rPr sz="1400" spc="-20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FFA50A"/>
                </a:solidFill>
                <a:latin typeface="Arial MT"/>
                <a:cs typeface="Arial MT"/>
              </a:rPr>
              <a:t>Points</a:t>
            </a:r>
            <a:endParaRPr sz="1400" dirty="0">
              <a:latin typeface="Arial MT"/>
              <a:cs typeface="Arial MT"/>
            </a:endParaRPr>
          </a:p>
          <a:p>
            <a:pPr marL="325120" indent="-132715">
              <a:lnSpc>
                <a:spcPts val="1650"/>
              </a:lnSpc>
              <a:buClr>
                <a:srgbClr val="FFA50A"/>
              </a:buClr>
              <a:buChar char="•"/>
              <a:tabLst>
                <a:tab pos="325120" algn="l"/>
              </a:tabLst>
            </a:pP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Data</a:t>
            </a:r>
            <a:r>
              <a:rPr sz="14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flows</a:t>
            </a:r>
            <a:r>
              <a:rPr sz="14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02FF00"/>
                </a:solidFill>
                <a:latin typeface="Arial MT"/>
                <a:cs typeface="Arial MT"/>
              </a:rPr>
              <a:t>one-</a:t>
            </a:r>
            <a:r>
              <a:rPr sz="1400" dirty="0">
                <a:solidFill>
                  <a:srgbClr val="02FF00"/>
                </a:solidFill>
                <a:latin typeface="Arial MT"/>
                <a:cs typeface="Arial MT"/>
              </a:rPr>
              <a:t>way</a:t>
            </a:r>
            <a:r>
              <a:rPr sz="1400" spc="-15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Arial MT"/>
                <a:cs typeface="Arial MT"/>
              </a:rPr>
              <a:t>(downwards).</a:t>
            </a:r>
            <a:endParaRPr sz="1400" dirty="0">
              <a:latin typeface="Arial MT"/>
              <a:cs typeface="Arial MT"/>
            </a:endParaRPr>
          </a:p>
          <a:p>
            <a:pPr marL="325120" indent="-132715">
              <a:lnSpc>
                <a:spcPts val="1645"/>
              </a:lnSpc>
              <a:spcBef>
                <a:spcPts val="20"/>
              </a:spcBef>
              <a:buClr>
                <a:srgbClr val="FFA50A"/>
              </a:buClr>
              <a:buChar char="•"/>
              <a:tabLst>
                <a:tab pos="325120" algn="l"/>
              </a:tabLst>
            </a:pP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Props</a:t>
            </a:r>
            <a:r>
              <a:rPr sz="14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are</a:t>
            </a:r>
            <a:r>
              <a:rPr sz="14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02FF00"/>
                </a:solidFill>
                <a:latin typeface="Arial MT"/>
                <a:cs typeface="Arial MT"/>
              </a:rPr>
              <a:t>immutable</a:t>
            </a:r>
            <a:r>
              <a:rPr sz="1400" spc="-10" dirty="0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1400" dirty="0">
              <a:latin typeface="Arial MT"/>
              <a:cs typeface="Arial MT"/>
            </a:endParaRPr>
          </a:p>
          <a:p>
            <a:pPr marL="12700" marR="5080" indent="312420">
              <a:lnSpc>
                <a:spcPts val="1680"/>
              </a:lnSpc>
              <a:spcBef>
                <a:spcPts val="20"/>
              </a:spcBef>
              <a:buClr>
                <a:srgbClr val="FFA50A"/>
              </a:buClr>
              <a:buChar char="•"/>
              <a:tabLst>
                <a:tab pos="325120" algn="l"/>
              </a:tabLst>
            </a:pP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Used</a:t>
            </a:r>
            <a:r>
              <a:rPr sz="14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for</a:t>
            </a:r>
            <a:r>
              <a:rPr sz="14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2FF00"/>
                </a:solidFill>
                <a:latin typeface="Arial MT"/>
                <a:cs typeface="Arial MT"/>
              </a:rPr>
              <a:t>communication</a:t>
            </a:r>
            <a:r>
              <a:rPr sz="1400" spc="-35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2FF00"/>
                </a:solidFill>
                <a:latin typeface="Arial MT"/>
                <a:cs typeface="Arial MT"/>
              </a:rPr>
              <a:t>between</a:t>
            </a:r>
            <a:r>
              <a:rPr sz="1400" spc="-35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02FF00"/>
                </a:solidFill>
                <a:latin typeface="Arial MT"/>
                <a:cs typeface="Arial MT"/>
              </a:rPr>
              <a:t>components</a:t>
            </a:r>
            <a:r>
              <a:rPr sz="1400" spc="-10" dirty="0">
                <a:solidFill>
                  <a:srgbClr val="FFFFFF"/>
                </a:solidFill>
                <a:latin typeface="Arial MT"/>
                <a:cs typeface="Arial MT"/>
              </a:rPr>
              <a:t>. </a:t>
            </a:r>
            <a:r>
              <a:rPr sz="1400" spc="-10" dirty="0">
                <a:solidFill>
                  <a:srgbClr val="FFA50A"/>
                </a:solidFill>
                <a:latin typeface="Arial MT"/>
                <a:cs typeface="Arial MT"/>
              </a:rPr>
              <a:t>Examples</a:t>
            </a:r>
            <a:endParaRPr sz="1400" dirty="0">
              <a:latin typeface="Arial MT"/>
              <a:cs typeface="Arial MT"/>
            </a:endParaRPr>
          </a:p>
          <a:p>
            <a:pPr marL="926465">
              <a:lnSpc>
                <a:spcPts val="1650"/>
              </a:lnSpc>
            </a:pPr>
            <a:r>
              <a:rPr sz="1400" dirty="0">
                <a:solidFill>
                  <a:srgbClr val="02FF00"/>
                </a:solidFill>
                <a:latin typeface="Calibri"/>
                <a:cs typeface="Calibri"/>
              </a:rPr>
              <a:t>&lt;Header</a:t>
            </a:r>
            <a:r>
              <a:rPr sz="1400" spc="-60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02FF00"/>
                </a:solidFill>
                <a:latin typeface="Calibri"/>
                <a:cs typeface="Calibri"/>
              </a:rPr>
              <a:t>title="My</a:t>
            </a:r>
            <a:r>
              <a:rPr sz="1400" spc="-50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02FF00"/>
                </a:solidFill>
                <a:latin typeface="Calibri"/>
                <a:cs typeface="Calibri"/>
              </a:rPr>
              <a:t>App"</a:t>
            </a:r>
            <a:r>
              <a:rPr sz="1400" spc="-50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400" spc="-25" dirty="0">
                <a:solidFill>
                  <a:srgbClr val="02FF00"/>
                </a:solidFill>
                <a:latin typeface="Calibri"/>
                <a:cs typeface="Calibri"/>
              </a:rPr>
              <a:t>/&gt;</a:t>
            </a:r>
            <a:endParaRPr sz="1400" dirty="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419600" y="1276350"/>
            <a:ext cx="4382135" cy="1870710"/>
            <a:chOff x="4493490" y="775853"/>
            <a:chExt cx="4382135" cy="187071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93490" y="775853"/>
              <a:ext cx="4382141" cy="18703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86949" y="2265505"/>
              <a:ext cx="577129" cy="240145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59058" y="1530349"/>
              <a:ext cx="577129" cy="240145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121749" y="848013"/>
              <a:ext cx="577129" cy="24014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64791" y="1530349"/>
              <a:ext cx="577129" cy="240145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11058" y="2230582"/>
              <a:ext cx="577129" cy="24014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314575" y="2795086"/>
            <a:ext cx="4514850" cy="1699260"/>
          </a:xfrm>
          <a:prstGeom prst="rect">
            <a:avLst/>
          </a:prstGeom>
        </p:spPr>
        <p:txBody>
          <a:bodyPr vert="horz" wrap="square" lIns="0" tIns="45720" rIns="0" bIns="0" rtlCol="0">
            <a:spAutoFit/>
          </a:bodyPr>
          <a:lstStyle/>
          <a:p>
            <a:pPr marL="246379" indent="-233679">
              <a:lnSpc>
                <a:spcPct val="100000"/>
              </a:lnSpc>
              <a:spcBef>
                <a:spcPts val="360"/>
              </a:spcBef>
              <a:buSzPct val="87500"/>
              <a:buAutoNum type="arabicPeriod"/>
              <a:tabLst>
                <a:tab pos="246379" algn="l"/>
              </a:tabLst>
            </a:pPr>
            <a:r>
              <a:rPr sz="1600" dirty="0">
                <a:solidFill>
                  <a:srgbClr val="FFA50A"/>
                </a:solidFill>
                <a:latin typeface="Arial MT"/>
                <a:cs typeface="Arial MT"/>
              </a:rPr>
              <a:t>Localized</a:t>
            </a:r>
            <a:r>
              <a:rPr sz="1600" spc="-25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class</a:t>
            </a:r>
            <a:r>
              <a:rPr sz="16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names</a:t>
            </a:r>
            <a:r>
              <a:rPr sz="16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16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02FF00"/>
                </a:solidFill>
                <a:latin typeface="Arial MT"/>
                <a:cs typeface="Arial MT"/>
              </a:rPr>
              <a:t>avoid</a:t>
            </a:r>
            <a:r>
              <a:rPr sz="1600" spc="-25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02FF00"/>
                </a:solidFill>
                <a:latin typeface="Arial MT"/>
                <a:cs typeface="Arial MT"/>
              </a:rPr>
              <a:t>global</a:t>
            </a:r>
            <a:r>
              <a:rPr sz="1600" spc="-2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02FF00"/>
                </a:solidFill>
                <a:latin typeface="Arial MT"/>
                <a:cs typeface="Arial MT"/>
              </a:rPr>
              <a:t>conflicts.</a:t>
            </a:r>
            <a:endParaRPr sz="1600" dirty="0">
              <a:latin typeface="Arial MT"/>
              <a:cs typeface="Arial MT"/>
            </a:endParaRPr>
          </a:p>
          <a:p>
            <a:pPr marL="246379" indent="-233679">
              <a:lnSpc>
                <a:spcPct val="100000"/>
              </a:lnSpc>
              <a:spcBef>
                <a:spcPts val="265"/>
              </a:spcBef>
              <a:buSzPct val="87500"/>
              <a:buAutoNum type="arabicPeriod"/>
              <a:tabLst>
                <a:tab pos="246379" algn="l"/>
              </a:tabLst>
            </a:pPr>
            <a:r>
              <a:rPr sz="1600" dirty="0">
                <a:solidFill>
                  <a:srgbClr val="FFA50A"/>
                </a:solidFill>
                <a:latin typeface="Arial MT"/>
                <a:cs typeface="Arial MT"/>
              </a:rPr>
              <a:t>Styles</a:t>
            </a:r>
            <a:r>
              <a:rPr sz="1600" spc="-25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are</a:t>
            </a:r>
            <a:r>
              <a:rPr sz="16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02FF00"/>
                </a:solidFill>
                <a:latin typeface="Arial MT"/>
                <a:cs typeface="Arial MT"/>
              </a:rPr>
              <a:t>scoped</a:t>
            </a:r>
            <a:r>
              <a:rPr sz="1600" spc="-25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16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individual</a:t>
            </a:r>
            <a:r>
              <a:rPr sz="16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Arial MT"/>
                <a:cs typeface="Arial MT"/>
              </a:rPr>
              <a:t>components.</a:t>
            </a:r>
            <a:endParaRPr sz="1600" dirty="0">
              <a:latin typeface="Arial MT"/>
              <a:cs typeface="Arial MT"/>
            </a:endParaRPr>
          </a:p>
          <a:p>
            <a:pPr marL="246379" indent="-233679">
              <a:lnSpc>
                <a:spcPct val="100000"/>
              </a:lnSpc>
              <a:spcBef>
                <a:spcPts val="290"/>
              </a:spcBef>
              <a:buSzPct val="87500"/>
              <a:buAutoNum type="arabicPeriod"/>
              <a:tabLst>
                <a:tab pos="246379" algn="l"/>
              </a:tabLst>
            </a:pPr>
            <a:r>
              <a:rPr sz="1600" dirty="0">
                <a:solidFill>
                  <a:srgbClr val="FFA50A"/>
                </a:solidFill>
                <a:latin typeface="Arial MT"/>
                <a:cs typeface="Arial MT"/>
              </a:rPr>
              <a:t>Helps</a:t>
            </a:r>
            <a:r>
              <a:rPr sz="1600" spc="-15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sz="16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creating</a:t>
            </a:r>
            <a:r>
              <a:rPr sz="16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02FF00"/>
                </a:solidFill>
                <a:latin typeface="Arial MT"/>
                <a:cs typeface="Arial MT"/>
              </a:rPr>
              <a:t>component-</a:t>
            </a:r>
            <a:r>
              <a:rPr sz="1600" dirty="0">
                <a:solidFill>
                  <a:srgbClr val="02FF00"/>
                </a:solidFill>
                <a:latin typeface="Arial MT"/>
                <a:cs typeface="Arial MT"/>
              </a:rPr>
              <a:t>specific</a:t>
            </a:r>
            <a:r>
              <a:rPr sz="1600" spc="-1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Arial MT"/>
                <a:cs typeface="Arial MT"/>
              </a:rPr>
              <a:t>styles.</a:t>
            </a:r>
            <a:endParaRPr sz="1600" dirty="0">
              <a:latin typeface="Arial MT"/>
              <a:cs typeface="Arial MT"/>
            </a:endParaRPr>
          </a:p>
          <a:p>
            <a:pPr marL="246379" indent="-233679">
              <a:lnSpc>
                <a:spcPct val="100000"/>
              </a:lnSpc>
              <a:spcBef>
                <a:spcPts val="285"/>
              </a:spcBef>
              <a:buSzPct val="87500"/>
              <a:buAutoNum type="arabicPeriod"/>
              <a:tabLst>
                <a:tab pos="246379" algn="l"/>
              </a:tabLst>
            </a:pPr>
            <a:r>
              <a:rPr sz="1600" dirty="0">
                <a:solidFill>
                  <a:srgbClr val="FFA50A"/>
                </a:solidFill>
                <a:latin typeface="Arial MT"/>
                <a:cs typeface="Arial MT"/>
              </a:rPr>
              <a:t>Automatically</a:t>
            </a:r>
            <a:r>
              <a:rPr sz="1600" spc="-35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generates</a:t>
            </a:r>
            <a:r>
              <a:rPr sz="16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02FF00"/>
                </a:solidFill>
                <a:latin typeface="Arial MT"/>
                <a:cs typeface="Arial MT"/>
              </a:rPr>
              <a:t>unique</a:t>
            </a:r>
            <a:r>
              <a:rPr sz="1600" spc="-4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02FF00"/>
                </a:solidFill>
                <a:latin typeface="Arial MT"/>
                <a:cs typeface="Arial MT"/>
              </a:rPr>
              <a:t>class</a:t>
            </a:r>
            <a:r>
              <a:rPr sz="1600" spc="-35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02FF00"/>
                </a:solidFill>
                <a:latin typeface="Arial MT"/>
                <a:cs typeface="Arial MT"/>
              </a:rPr>
              <a:t>names</a:t>
            </a:r>
            <a:r>
              <a:rPr sz="1600" spc="-10" dirty="0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1600" dirty="0">
              <a:latin typeface="Arial MT"/>
              <a:cs typeface="Arial MT"/>
            </a:endParaRPr>
          </a:p>
          <a:p>
            <a:pPr marL="246379" indent="-233679">
              <a:lnSpc>
                <a:spcPct val="100000"/>
              </a:lnSpc>
              <a:spcBef>
                <a:spcPts val="265"/>
              </a:spcBef>
              <a:buSzPct val="87500"/>
              <a:buAutoNum type="arabicPeriod"/>
              <a:tabLst>
                <a:tab pos="246379" algn="l"/>
              </a:tabLst>
            </a:pPr>
            <a:r>
              <a:rPr sz="1600" dirty="0">
                <a:solidFill>
                  <a:srgbClr val="FFA50A"/>
                </a:solidFill>
                <a:latin typeface="Arial MT"/>
                <a:cs typeface="Arial MT"/>
              </a:rPr>
              <a:t>Promotes</a:t>
            </a:r>
            <a:r>
              <a:rPr sz="1600" spc="-50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02FF00"/>
                </a:solidFill>
                <a:latin typeface="Arial MT"/>
                <a:cs typeface="Arial MT"/>
              </a:rPr>
              <a:t>modular</a:t>
            </a:r>
            <a:r>
              <a:rPr sz="1600" spc="-4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16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02FF00"/>
                </a:solidFill>
                <a:latin typeface="Arial MT"/>
                <a:cs typeface="Arial MT"/>
              </a:rPr>
              <a:t>maintainable</a:t>
            </a:r>
            <a:r>
              <a:rPr sz="1600" spc="-45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600" spc="-20" dirty="0">
                <a:solidFill>
                  <a:srgbClr val="FFFFFF"/>
                </a:solidFill>
                <a:latin typeface="Arial MT"/>
                <a:cs typeface="Arial MT"/>
              </a:rPr>
              <a:t>CSS.</a:t>
            </a:r>
            <a:endParaRPr sz="1600" dirty="0">
              <a:latin typeface="Arial MT"/>
              <a:cs typeface="Arial MT"/>
            </a:endParaRPr>
          </a:p>
          <a:p>
            <a:pPr marL="246379" indent="-233679">
              <a:lnSpc>
                <a:spcPct val="100000"/>
              </a:lnSpc>
              <a:spcBef>
                <a:spcPts val="290"/>
              </a:spcBef>
              <a:buSzPct val="87500"/>
              <a:buAutoNum type="arabicPeriod"/>
              <a:tabLst>
                <a:tab pos="246379" algn="l"/>
              </a:tabLst>
            </a:pPr>
            <a:r>
              <a:rPr sz="1600" dirty="0">
                <a:solidFill>
                  <a:srgbClr val="FFA50A"/>
                </a:solidFill>
                <a:latin typeface="Arial MT"/>
                <a:cs typeface="Arial MT"/>
              </a:rPr>
              <a:t>Can</a:t>
            </a:r>
            <a:r>
              <a:rPr sz="1600" spc="-25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A50A"/>
                </a:solidFill>
                <a:latin typeface="Arial MT"/>
                <a:cs typeface="Arial MT"/>
              </a:rPr>
              <a:t>use</a:t>
            </a:r>
            <a:r>
              <a:rPr sz="1600" spc="-25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alongside</a:t>
            </a:r>
            <a:r>
              <a:rPr sz="16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02FF00"/>
                </a:solidFill>
                <a:latin typeface="Arial MT"/>
                <a:cs typeface="Arial MT"/>
              </a:rPr>
              <a:t>global</a:t>
            </a:r>
            <a:r>
              <a:rPr sz="1600" spc="-2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02FF00"/>
                </a:solidFill>
                <a:latin typeface="Arial MT"/>
                <a:cs typeface="Arial MT"/>
              </a:rPr>
              <a:t>CSS</a:t>
            </a:r>
            <a:r>
              <a:rPr sz="1600" spc="-25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when</a:t>
            </a:r>
            <a:r>
              <a:rPr sz="16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Arial MT"/>
                <a:cs typeface="Arial MT"/>
              </a:rPr>
              <a:t>needed.</a:t>
            </a:r>
            <a:endParaRPr sz="16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77912" y="168329"/>
            <a:ext cx="6988176" cy="75539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42464">
              <a:lnSpc>
                <a:spcPct val="100000"/>
              </a:lnSpc>
              <a:spcBef>
                <a:spcPts val="100"/>
              </a:spcBef>
            </a:pPr>
            <a:r>
              <a:rPr dirty="0"/>
              <a:t>22.</a:t>
            </a:r>
            <a:r>
              <a:rPr spc="-35" dirty="0"/>
              <a:t> </a:t>
            </a:r>
            <a:r>
              <a:rPr dirty="0"/>
              <a:t>CSS</a:t>
            </a:r>
            <a:r>
              <a:rPr spc="-40" dirty="0"/>
              <a:t> </a:t>
            </a:r>
            <a:r>
              <a:rPr spc="-10" dirty="0">
                <a:solidFill>
                  <a:srgbClr val="02FF00"/>
                </a:solidFill>
              </a:rPr>
              <a:t>Modules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48095" y="1117191"/>
            <a:ext cx="2048117" cy="1500166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422374" y="1362273"/>
            <a:ext cx="2142836" cy="91440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047790" y="1117191"/>
            <a:ext cx="2165861" cy="1414527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00200" y="2724150"/>
            <a:ext cx="5294630" cy="1510030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 marL="247015" indent="-234315">
              <a:lnSpc>
                <a:spcPct val="100000"/>
              </a:lnSpc>
              <a:spcBef>
                <a:spcPts val="409"/>
              </a:spcBef>
              <a:buClr>
                <a:srgbClr val="FFA50A"/>
              </a:buClr>
              <a:buSzPct val="92857"/>
              <a:buAutoNum type="arabicPeriod"/>
              <a:tabLst>
                <a:tab pos="247015" algn="l"/>
              </a:tabLst>
            </a:pPr>
            <a:r>
              <a:rPr sz="1400" dirty="0">
                <a:solidFill>
                  <a:srgbClr val="02FF00"/>
                </a:solidFill>
                <a:latin typeface="Arial MT"/>
                <a:cs typeface="Arial MT"/>
              </a:rPr>
              <a:t>children</a:t>
            </a:r>
            <a:r>
              <a:rPr sz="1400" spc="-3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is</a:t>
            </a:r>
            <a:r>
              <a:rPr sz="14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14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A50A"/>
                </a:solidFill>
                <a:latin typeface="Arial MT"/>
                <a:cs typeface="Arial MT"/>
              </a:rPr>
              <a:t>special</a:t>
            </a:r>
            <a:r>
              <a:rPr sz="1400" spc="-20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A50A"/>
                </a:solidFill>
                <a:latin typeface="Arial MT"/>
                <a:cs typeface="Arial MT"/>
              </a:rPr>
              <a:t>prop</a:t>
            </a:r>
            <a:r>
              <a:rPr sz="1400" spc="-25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for</a:t>
            </a:r>
            <a:r>
              <a:rPr sz="14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passing</a:t>
            </a:r>
            <a:r>
              <a:rPr sz="14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2FF00"/>
                </a:solidFill>
                <a:latin typeface="Arial MT"/>
                <a:cs typeface="Arial MT"/>
              </a:rPr>
              <a:t>elements</a:t>
            </a:r>
            <a:r>
              <a:rPr sz="1400" spc="-3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2FF00"/>
                </a:solidFill>
                <a:latin typeface="Arial MT"/>
                <a:cs typeface="Arial MT"/>
              </a:rPr>
              <a:t>into</a:t>
            </a:r>
            <a:r>
              <a:rPr sz="1400" spc="-25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02FF00"/>
                </a:solidFill>
                <a:latin typeface="Arial MT"/>
                <a:cs typeface="Arial MT"/>
              </a:rPr>
              <a:t>components.</a:t>
            </a:r>
            <a:endParaRPr sz="1400" dirty="0">
              <a:latin typeface="Arial MT"/>
              <a:cs typeface="Arial MT"/>
            </a:endParaRPr>
          </a:p>
          <a:p>
            <a:pPr marL="247015" indent="-234315">
              <a:lnSpc>
                <a:spcPct val="100000"/>
              </a:lnSpc>
              <a:spcBef>
                <a:spcPts val="310"/>
              </a:spcBef>
              <a:buSzPct val="92857"/>
              <a:buAutoNum type="arabicPeriod"/>
              <a:tabLst>
                <a:tab pos="247015" algn="l"/>
              </a:tabLst>
            </a:pPr>
            <a:r>
              <a:rPr sz="1400" dirty="0">
                <a:solidFill>
                  <a:srgbClr val="FFA50A"/>
                </a:solidFill>
                <a:latin typeface="Arial MT"/>
                <a:cs typeface="Arial MT"/>
              </a:rPr>
              <a:t>Used</a:t>
            </a:r>
            <a:r>
              <a:rPr sz="1400" spc="-35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A50A"/>
                </a:solidFill>
                <a:latin typeface="Arial MT"/>
                <a:cs typeface="Arial MT"/>
              </a:rPr>
              <a:t>for</a:t>
            </a:r>
            <a:r>
              <a:rPr sz="1400" spc="-30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2FF00"/>
                </a:solidFill>
                <a:latin typeface="Arial MT"/>
                <a:cs typeface="Arial MT"/>
              </a:rPr>
              <a:t>flexible</a:t>
            </a:r>
            <a:r>
              <a:rPr sz="1400" spc="-3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14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2FF00"/>
                </a:solidFill>
                <a:latin typeface="Arial MT"/>
                <a:cs typeface="Arial MT"/>
              </a:rPr>
              <a:t>reusable</a:t>
            </a:r>
            <a:r>
              <a:rPr sz="1400" spc="-35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component</a:t>
            </a:r>
            <a:r>
              <a:rPr sz="14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Arial MT"/>
                <a:cs typeface="Arial MT"/>
              </a:rPr>
              <a:t>designs.</a:t>
            </a:r>
            <a:endParaRPr sz="1400" dirty="0">
              <a:latin typeface="Arial MT"/>
              <a:cs typeface="Arial MT"/>
            </a:endParaRPr>
          </a:p>
          <a:p>
            <a:pPr marL="247015" indent="-234315">
              <a:lnSpc>
                <a:spcPct val="100000"/>
              </a:lnSpc>
              <a:spcBef>
                <a:spcPts val="219"/>
              </a:spcBef>
              <a:buSzPct val="92857"/>
              <a:buAutoNum type="arabicPeriod"/>
              <a:tabLst>
                <a:tab pos="247015" algn="l"/>
              </a:tabLst>
            </a:pPr>
            <a:r>
              <a:rPr sz="1400" dirty="0">
                <a:solidFill>
                  <a:srgbClr val="FFA50A"/>
                </a:solidFill>
                <a:latin typeface="Arial MT"/>
                <a:cs typeface="Arial MT"/>
              </a:rPr>
              <a:t>Common</a:t>
            </a:r>
            <a:r>
              <a:rPr sz="1400" spc="-25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sz="14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layout</a:t>
            </a:r>
            <a:r>
              <a:rPr sz="1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or</a:t>
            </a:r>
            <a:r>
              <a:rPr sz="14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2FF00"/>
                </a:solidFill>
                <a:latin typeface="Arial MT"/>
                <a:cs typeface="Arial MT"/>
              </a:rPr>
              <a:t>container</a:t>
            </a:r>
            <a:r>
              <a:rPr sz="1400" spc="-25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02FF00"/>
                </a:solidFill>
                <a:latin typeface="Arial MT"/>
                <a:cs typeface="Arial MT"/>
              </a:rPr>
              <a:t>components</a:t>
            </a:r>
            <a:r>
              <a:rPr sz="1400" spc="-10" dirty="0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1400" dirty="0">
              <a:latin typeface="Arial MT"/>
              <a:cs typeface="Arial MT"/>
            </a:endParaRPr>
          </a:p>
          <a:p>
            <a:pPr marL="247015" indent="-234315">
              <a:lnSpc>
                <a:spcPct val="100000"/>
              </a:lnSpc>
              <a:spcBef>
                <a:spcPts val="215"/>
              </a:spcBef>
              <a:buSzPct val="92857"/>
              <a:buAutoNum type="arabicPeriod"/>
              <a:tabLst>
                <a:tab pos="247015" algn="l"/>
              </a:tabLst>
            </a:pPr>
            <a:r>
              <a:rPr sz="1400" dirty="0">
                <a:solidFill>
                  <a:srgbClr val="FFA50A"/>
                </a:solidFill>
                <a:latin typeface="Arial MT"/>
                <a:cs typeface="Arial MT"/>
              </a:rPr>
              <a:t>Accessed</a:t>
            </a:r>
            <a:r>
              <a:rPr sz="1400" spc="-40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with</a:t>
            </a:r>
            <a:r>
              <a:rPr sz="14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02FF00"/>
                </a:solidFill>
                <a:latin typeface="Arial MT"/>
                <a:cs typeface="Arial MT"/>
              </a:rPr>
              <a:t>props.children</a:t>
            </a:r>
            <a:r>
              <a:rPr sz="1400" spc="-10" dirty="0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1400" dirty="0">
              <a:latin typeface="Arial MT"/>
              <a:cs typeface="Arial MT"/>
            </a:endParaRPr>
          </a:p>
          <a:p>
            <a:pPr marL="247015" indent="-234315">
              <a:lnSpc>
                <a:spcPct val="100000"/>
              </a:lnSpc>
              <a:spcBef>
                <a:spcPts val="335"/>
              </a:spcBef>
              <a:buSzPct val="92857"/>
              <a:buAutoNum type="arabicPeriod"/>
              <a:tabLst>
                <a:tab pos="247015" algn="l"/>
              </a:tabLst>
            </a:pPr>
            <a:r>
              <a:rPr sz="1400" dirty="0">
                <a:solidFill>
                  <a:srgbClr val="FFA50A"/>
                </a:solidFill>
                <a:latin typeface="Arial MT"/>
                <a:cs typeface="Arial MT"/>
              </a:rPr>
              <a:t>Can</a:t>
            </a:r>
            <a:r>
              <a:rPr sz="1400" spc="-25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A50A"/>
                </a:solidFill>
                <a:latin typeface="Arial MT"/>
                <a:cs typeface="Arial MT"/>
              </a:rPr>
              <a:t>be</a:t>
            </a:r>
            <a:r>
              <a:rPr sz="1400" spc="-25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A50A"/>
                </a:solidFill>
                <a:latin typeface="Arial MT"/>
                <a:cs typeface="Arial MT"/>
              </a:rPr>
              <a:t>any</a:t>
            </a:r>
            <a:r>
              <a:rPr sz="1400" spc="-25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A50A"/>
                </a:solidFill>
                <a:latin typeface="Arial MT"/>
                <a:cs typeface="Arial MT"/>
              </a:rPr>
              <a:t>content:</a:t>
            </a:r>
            <a:r>
              <a:rPr sz="1400" spc="-20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strings,</a:t>
            </a:r>
            <a:r>
              <a:rPr sz="14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numbers,</a:t>
            </a:r>
            <a:r>
              <a:rPr sz="14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2FF00"/>
                </a:solidFill>
                <a:latin typeface="Arial MT"/>
                <a:cs typeface="Arial MT"/>
              </a:rPr>
              <a:t>JSX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,</a:t>
            </a:r>
            <a:r>
              <a:rPr sz="14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or</a:t>
            </a:r>
            <a:r>
              <a:rPr sz="14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Arial MT"/>
                <a:cs typeface="Arial MT"/>
              </a:rPr>
              <a:t>components.</a:t>
            </a:r>
            <a:endParaRPr sz="1400" dirty="0">
              <a:latin typeface="Arial MT"/>
              <a:cs typeface="Arial MT"/>
            </a:endParaRPr>
          </a:p>
          <a:p>
            <a:pPr marL="247015" indent="-234315">
              <a:lnSpc>
                <a:spcPct val="100000"/>
              </a:lnSpc>
              <a:spcBef>
                <a:spcPts val="215"/>
              </a:spcBef>
              <a:buSzPct val="92857"/>
              <a:buAutoNum type="arabicPeriod"/>
              <a:tabLst>
                <a:tab pos="247015" algn="l"/>
              </a:tabLst>
            </a:pPr>
            <a:r>
              <a:rPr sz="1400" dirty="0">
                <a:solidFill>
                  <a:srgbClr val="FFA50A"/>
                </a:solidFill>
                <a:latin typeface="Arial MT"/>
                <a:cs typeface="Arial MT"/>
              </a:rPr>
              <a:t>Enhances</a:t>
            </a:r>
            <a:r>
              <a:rPr sz="1400" spc="-45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component</a:t>
            </a:r>
            <a:r>
              <a:rPr sz="14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2FF00"/>
                </a:solidFill>
                <a:latin typeface="Arial MT"/>
                <a:cs typeface="Arial MT"/>
              </a:rPr>
              <a:t>composability</a:t>
            </a:r>
            <a:r>
              <a:rPr sz="1400" spc="-4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14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02FF00"/>
                </a:solidFill>
                <a:latin typeface="Arial MT"/>
                <a:cs typeface="Arial MT"/>
              </a:rPr>
              <a:t>reusability</a:t>
            </a:r>
            <a:r>
              <a:rPr sz="1400" spc="-10" dirty="0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14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77912" y="148126"/>
            <a:ext cx="6988176" cy="75539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65605">
              <a:lnSpc>
                <a:spcPct val="100000"/>
              </a:lnSpc>
              <a:spcBef>
                <a:spcPts val="100"/>
              </a:spcBef>
            </a:pPr>
            <a:r>
              <a:rPr dirty="0"/>
              <a:t>23.</a:t>
            </a:r>
            <a:r>
              <a:rPr spc="-45" dirty="0"/>
              <a:t> </a:t>
            </a:r>
            <a:r>
              <a:rPr dirty="0"/>
              <a:t>Passing</a:t>
            </a:r>
            <a:r>
              <a:rPr spc="-40" dirty="0"/>
              <a:t> </a:t>
            </a:r>
            <a:r>
              <a:rPr spc="-10" dirty="0">
                <a:solidFill>
                  <a:srgbClr val="02FF00"/>
                </a:solidFill>
              </a:rPr>
              <a:t>Children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4800" y="1000929"/>
            <a:ext cx="2968581" cy="1370445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657600" y="1000929"/>
            <a:ext cx="4860761" cy="1260196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818955" y="2966720"/>
            <a:ext cx="5506085" cy="1586230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247650" indent="-234950">
              <a:lnSpc>
                <a:spcPct val="100000"/>
              </a:lnSpc>
              <a:spcBef>
                <a:spcPts val="340"/>
              </a:spcBef>
              <a:buSzPct val="88888"/>
              <a:buAutoNum type="arabicPeriod"/>
              <a:tabLst>
                <a:tab pos="247650" algn="l"/>
              </a:tabLst>
            </a:pPr>
            <a:r>
              <a:rPr sz="1800" dirty="0">
                <a:solidFill>
                  <a:srgbClr val="FFA50A"/>
                </a:solidFill>
                <a:latin typeface="Arial MT"/>
                <a:cs typeface="Arial MT"/>
              </a:rPr>
              <a:t>React</a:t>
            </a:r>
            <a:r>
              <a:rPr sz="1800" spc="-35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events</a:t>
            </a:r>
            <a:r>
              <a:rPr sz="18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use</a:t>
            </a:r>
            <a:r>
              <a:rPr sz="18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02FF00"/>
                </a:solidFill>
                <a:latin typeface="Arial MT"/>
                <a:cs typeface="Arial MT"/>
              </a:rPr>
              <a:t>camelCase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,</a:t>
            </a:r>
            <a:r>
              <a:rPr sz="18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e.g.,</a:t>
            </a:r>
            <a:r>
              <a:rPr sz="18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02FF00"/>
                </a:solidFill>
                <a:latin typeface="Arial MT"/>
                <a:cs typeface="Arial MT"/>
              </a:rPr>
              <a:t>onClick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1800" dirty="0">
              <a:latin typeface="Arial MT"/>
              <a:cs typeface="Arial MT"/>
            </a:endParaRPr>
          </a:p>
          <a:p>
            <a:pPr marL="247650" indent="-234950">
              <a:lnSpc>
                <a:spcPct val="100000"/>
              </a:lnSpc>
              <a:spcBef>
                <a:spcPts val="240"/>
              </a:spcBef>
              <a:buSzPct val="88888"/>
              <a:buAutoNum type="arabicPeriod"/>
              <a:tabLst>
                <a:tab pos="247650" algn="l"/>
              </a:tabLst>
            </a:pPr>
            <a:r>
              <a:rPr sz="1800" dirty="0">
                <a:solidFill>
                  <a:srgbClr val="FFA50A"/>
                </a:solidFill>
                <a:latin typeface="Arial MT"/>
                <a:cs typeface="Arial MT"/>
              </a:rPr>
              <a:t>Uses</a:t>
            </a:r>
            <a:r>
              <a:rPr sz="1800" spc="-25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02FF00"/>
                </a:solidFill>
                <a:latin typeface="Arial MT"/>
                <a:cs typeface="Arial MT"/>
              </a:rPr>
              <a:t>synthetic</a:t>
            </a:r>
            <a:r>
              <a:rPr sz="1800" spc="-3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02FF00"/>
                </a:solidFill>
                <a:latin typeface="Arial MT"/>
                <a:cs typeface="Arial MT"/>
              </a:rPr>
              <a:t>events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,</a:t>
            </a:r>
            <a:r>
              <a:rPr sz="18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not</a:t>
            </a:r>
            <a:r>
              <a:rPr sz="18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direct</a:t>
            </a:r>
            <a:r>
              <a:rPr sz="18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browser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events.</a:t>
            </a:r>
            <a:endParaRPr sz="1800" dirty="0">
              <a:latin typeface="Arial MT"/>
              <a:cs typeface="Arial MT"/>
            </a:endParaRPr>
          </a:p>
          <a:p>
            <a:pPr marL="247650" indent="-234950">
              <a:lnSpc>
                <a:spcPct val="100000"/>
              </a:lnSpc>
              <a:spcBef>
                <a:spcPts val="335"/>
              </a:spcBef>
              <a:buSzPct val="88888"/>
              <a:buAutoNum type="arabicPeriod"/>
              <a:tabLst>
                <a:tab pos="247650" algn="l"/>
              </a:tabLst>
            </a:pPr>
            <a:r>
              <a:rPr sz="1800" dirty="0">
                <a:solidFill>
                  <a:srgbClr val="FFA50A"/>
                </a:solidFill>
                <a:latin typeface="Arial MT"/>
                <a:cs typeface="Arial MT"/>
              </a:rPr>
              <a:t>Event</a:t>
            </a:r>
            <a:r>
              <a:rPr sz="1800" spc="-30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A50A"/>
                </a:solidFill>
                <a:latin typeface="Arial MT"/>
                <a:cs typeface="Arial MT"/>
              </a:rPr>
              <a:t>handlers</a:t>
            </a:r>
            <a:r>
              <a:rPr sz="1800" spc="-25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can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be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02FF00"/>
                </a:solidFill>
                <a:latin typeface="Arial MT"/>
                <a:cs typeface="Arial MT"/>
              </a:rPr>
              <a:t>functions</a:t>
            </a:r>
            <a:r>
              <a:rPr sz="1800" spc="-25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or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02FF00"/>
                </a:solidFill>
                <a:latin typeface="Arial MT"/>
                <a:cs typeface="Arial MT"/>
              </a:rPr>
              <a:t>arrow</a:t>
            </a:r>
            <a:r>
              <a:rPr sz="1800" spc="-25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02FF00"/>
                </a:solidFill>
                <a:latin typeface="Arial MT"/>
                <a:cs typeface="Arial MT"/>
              </a:rPr>
              <a:t>functions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1800" dirty="0">
              <a:latin typeface="Arial MT"/>
              <a:cs typeface="Arial MT"/>
            </a:endParaRPr>
          </a:p>
          <a:p>
            <a:pPr marL="247650" indent="-234950">
              <a:lnSpc>
                <a:spcPct val="100000"/>
              </a:lnSpc>
              <a:spcBef>
                <a:spcPts val="335"/>
              </a:spcBef>
              <a:buSzPct val="88888"/>
              <a:buAutoNum type="arabicPeriod"/>
              <a:tabLst>
                <a:tab pos="247650" algn="l"/>
              </a:tabLst>
            </a:pPr>
            <a:r>
              <a:rPr sz="1800" dirty="0">
                <a:solidFill>
                  <a:srgbClr val="FFA50A"/>
                </a:solidFill>
                <a:latin typeface="Arial MT"/>
                <a:cs typeface="Arial MT"/>
              </a:rPr>
              <a:t>Use</a:t>
            </a:r>
            <a:r>
              <a:rPr sz="1800" spc="-35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02FF00"/>
                </a:solidFill>
                <a:latin typeface="Arial MT"/>
                <a:cs typeface="Arial MT"/>
              </a:rPr>
              <a:t>onChange</a:t>
            </a:r>
            <a:r>
              <a:rPr sz="1800" spc="-3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for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controlled</a:t>
            </a:r>
            <a:r>
              <a:rPr sz="18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form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inputs.</a:t>
            </a:r>
            <a:endParaRPr sz="1800" dirty="0">
              <a:latin typeface="Arial MT"/>
              <a:cs typeface="Arial MT"/>
            </a:endParaRPr>
          </a:p>
          <a:p>
            <a:pPr marL="247650" indent="-234950">
              <a:lnSpc>
                <a:spcPct val="100000"/>
              </a:lnSpc>
              <a:spcBef>
                <a:spcPts val="335"/>
              </a:spcBef>
              <a:buSzPct val="88888"/>
              <a:buAutoNum type="arabicPeriod"/>
              <a:tabLst>
                <a:tab pos="247650" algn="l"/>
              </a:tabLst>
            </a:pPr>
            <a:r>
              <a:rPr sz="1800" dirty="0">
                <a:solidFill>
                  <a:srgbClr val="FFA50A"/>
                </a:solidFill>
                <a:latin typeface="Arial MT"/>
                <a:cs typeface="Arial MT"/>
              </a:rPr>
              <a:t>Avoid</a:t>
            </a:r>
            <a:r>
              <a:rPr sz="1800" spc="-35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inline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arrow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functions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02FF00"/>
                </a:solidFill>
                <a:latin typeface="Arial MT"/>
                <a:cs typeface="Arial MT"/>
              </a:rPr>
              <a:t>JSX</a:t>
            </a:r>
            <a:r>
              <a:rPr sz="1800" spc="-25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02FF00"/>
                </a:solidFill>
                <a:latin typeface="Arial MT"/>
                <a:cs typeface="Arial MT"/>
              </a:rPr>
              <a:t>for</a:t>
            </a:r>
            <a:r>
              <a:rPr sz="1800" spc="-15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02FF00"/>
                </a:solidFill>
                <a:latin typeface="Arial MT"/>
                <a:cs typeface="Arial MT"/>
              </a:rPr>
              <a:t>performance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18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77908" y="133350"/>
            <a:ext cx="6988176" cy="75539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80210">
              <a:lnSpc>
                <a:spcPct val="100000"/>
              </a:lnSpc>
              <a:spcBef>
                <a:spcPts val="100"/>
              </a:spcBef>
            </a:pPr>
            <a:r>
              <a:rPr dirty="0"/>
              <a:t>24.</a:t>
            </a:r>
            <a:r>
              <a:rPr spc="-65" dirty="0"/>
              <a:t> </a:t>
            </a:r>
            <a:r>
              <a:rPr dirty="0"/>
              <a:t>Handling</a:t>
            </a:r>
            <a:r>
              <a:rPr spc="-60" dirty="0"/>
              <a:t> </a:t>
            </a:r>
            <a:r>
              <a:rPr spc="-10" dirty="0">
                <a:solidFill>
                  <a:srgbClr val="02FF00"/>
                </a:solidFill>
              </a:rPr>
              <a:t>Events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12074" y="971550"/>
            <a:ext cx="5719845" cy="1703533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57200" y="1200150"/>
            <a:ext cx="5257800" cy="2496196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246379" indent="-233679">
              <a:lnSpc>
                <a:spcPct val="100000"/>
              </a:lnSpc>
              <a:spcBef>
                <a:spcPts val="385"/>
              </a:spcBef>
              <a:buSzPct val="87500"/>
              <a:buAutoNum type="arabicPeriod"/>
              <a:tabLst>
                <a:tab pos="246379" algn="l"/>
              </a:tabLst>
            </a:pPr>
            <a:r>
              <a:rPr dirty="0">
                <a:solidFill>
                  <a:srgbClr val="FFA50A"/>
                </a:solidFill>
                <a:latin typeface="Arial MT"/>
                <a:cs typeface="Arial MT"/>
              </a:rPr>
              <a:t>Pass</a:t>
            </a:r>
            <a:r>
              <a:rPr spc="-30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dirty="0">
                <a:solidFill>
                  <a:srgbClr val="FFFFFF"/>
                </a:solidFill>
                <a:latin typeface="Arial MT"/>
                <a:cs typeface="Arial MT"/>
              </a:rPr>
              <a:t>dynamic</a:t>
            </a:r>
            <a:r>
              <a:rPr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>
                <a:solidFill>
                  <a:srgbClr val="02FF00"/>
                </a:solidFill>
                <a:latin typeface="Arial MT"/>
                <a:cs typeface="Arial MT"/>
              </a:rPr>
              <a:t>behaviour</a:t>
            </a:r>
            <a:r>
              <a:rPr spc="-25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dirty="0">
                <a:solidFill>
                  <a:srgbClr val="FFFFFF"/>
                </a:solidFill>
                <a:latin typeface="Arial MT"/>
                <a:cs typeface="Arial MT"/>
              </a:rPr>
              <a:t>between</a:t>
            </a:r>
            <a:r>
              <a:rPr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pc="-10" dirty="0">
                <a:solidFill>
                  <a:srgbClr val="FFFFFF"/>
                </a:solidFill>
                <a:latin typeface="Arial MT"/>
                <a:cs typeface="Arial MT"/>
              </a:rPr>
              <a:t>components.</a:t>
            </a:r>
            <a:endParaRPr dirty="0">
              <a:latin typeface="Arial MT"/>
              <a:cs typeface="Arial MT"/>
            </a:endParaRPr>
          </a:p>
          <a:p>
            <a:pPr marL="246379" indent="-233679">
              <a:lnSpc>
                <a:spcPct val="100000"/>
              </a:lnSpc>
              <a:spcBef>
                <a:spcPts val="290"/>
              </a:spcBef>
              <a:buSzPct val="87500"/>
              <a:buAutoNum type="arabicPeriod"/>
              <a:tabLst>
                <a:tab pos="246379" algn="l"/>
              </a:tabLst>
            </a:pPr>
            <a:r>
              <a:rPr dirty="0">
                <a:solidFill>
                  <a:srgbClr val="FFA50A"/>
                </a:solidFill>
                <a:latin typeface="Arial MT"/>
                <a:cs typeface="Arial MT"/>
              </a:rPr>
              <a:t>Enables</a:t>
            </a:r>
            <a:r>
              <a:rPr spc="-35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dirty="0">
                <a:solidFill>
                  <a:srgbClr val="FFFFFF"/>
                </a:solidFill>
                <a:latin typeface="Arial MT"/>
                <a:cs typeface="Arial MT"/>
              </a:rPr>
              <a:t>upward</a:t>
            </a:r>
            <a:r>
              <a:rPr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>
                <a:solidFill>
                  <a:srgbClr val="FFFFFF"/>
                </a:solidFill>
                <a:latin typeface="Arial MT"/>
                <a:cs typeface="Arial MT"/>
              </a:rPr>
              <a:t>communication</a:t>
            </a:r>
            <a:r>
              <a:rPr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>
                <a:solidFill>
                  <a:srgbClr val="FFFFFF"/>
                </a:solidFill>
                <a:latin typeface="Arial MT"/>
                <a:cs typeface="Arial MT"/>
              </a:rPr>
              <a:t>from</a:t>
            </a:r>
            <a:r>
              <a:rPr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>
                <a:solidFill>
                  <a:srgbClr val="02FF00"/>
                </a:solidFill>
                <a:latin typeface="Arial MT"/>
                <a:cs typeface="Arial MT"/>
              </a:rPr>
              <a:t>child</a:t>
            </a:r>
            <a:r>
              <a:rPr spc="-35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dirty="0">
                <a:solidFill>
                  <a:srgbClr val="02FF00"/>
                </a:solidFill>
                <a:latin typeface="Arial MT"/>
                <a:cs typeface="Arial MT"/>
              </a:rPr>
              <a:t>to</a:t>
            </a:r>
            <a:r>
              <a:rPr spc="-3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pc="-10" dirty="0">
                <a:solidFill>
                  <a:srgbClr val="02FF00"/>
                </a:solidFill>
                <a:latin typeface="Arial MT"/>
                <a:cs typeface="Arial MT"/>
              </a:rPr>
              <a:t>parent</a:t>
            </a:r>
            <a:r>
              <a:rPr spc="-10" dirty="0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dirty="0">
              <a:latin typeface="Arial MT"/>
              <a:cs typeface="Arial MT"/>
            </a:endParaRPr>
          </a:p>
          <a:p>
            <a:pPr marL="246379" indent="-233679">
              <a:lnSpc>
                <a:spcPct val="100000"/>
              </a:lnSpc>
              <a:spcBef>
                <a:spcPts val="265"/>
              </a:spcBef>
              <a:buSzPct val="87500"/>
              <a:buAutoNum type="arabicPeriod"/>
              <a:tabLst>
                <a:tab pos="246379" algn="l"/>
              </a:tabLst>
            </a:pPr>
            <a:r>
              <a:rPr dirty="0">
                <a:solidFill>
                  <a:srgbClr val="FFA50A"/>
                </a:solidFill>
                <a:latin typeface="Arial MT"/>
                <a:cs typeface="Arial MT"/>
              </a:rPr>
              <a:t>Commonly</a:t>
            </a:r>
            <a:r>
              <a:rPr spc="-30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dirty="0">
                <a:solidFill>
                  <a:srgbClr val="FFA50A"/>
                </a:solidFill>
                <a:latin typeface="Arial MT"/>
                <a:cs typeface="Arial MT"/>
              </a:rPr>
              <a:t>used</a:t>
            </a:r>
            <a:r>
              <a:rPr spc="-25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dirty="0">
                <a:solidFill>
                  <a:srgbClr val="FFFFFF"/>
                </a:solidFill>
                <a:latin typeface="Arial MT"/>
                <a:cs typeface="Arial MT"/>
              </a:rPr>
              <a:t>for</a:t>
            </a:r>
            <a:r>
              <a:rPr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>
                <a:solidFill>
                  <a:srgbClr val="02FF00"/>
                </a:solidFill>
                <a:latin typeface="Arial MT"/>
                <a:cs typeface="Arial MT"/>
              </a:rPr>
              <a:t>event</a:t>
            </a:r>
            <a:r>
              <a:rPr spc="-2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pc="-10" dirty="0">
                <a:solidFill>
                  <a:srgbClr val="02FF00"/>
                </a:solidFill>
                <a:latin typeface="Arial MT"/>
                <a:cs typeface="Arial MT"/>
              </a:rPr>
              <a:t>handling</a:t>
            </a:r>
            <a:r>
              <a:rPr spc="-10" dirty="0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dirty="0">
              <a:latin typeface="Arial MT"/>
              <a:cs typeface="Arial MT"/>
            </a:endParaRPr>
          </a:p>
          <a:p>
            <a:pPr marL="246379" indent="-233679">
              <a:lnSpc>
                <a:spcPct val="100000"/>
              </a:lnSpc>
              <a:spcBef>
                <a:spcPts val="285"/>
              </a:spcBef>
              <a:buSzPct val="87500"/>
              <a:buAutoNum type="arabicPeriod"/>
              <a:tabLst>
                <a:tab pos="246379" algn="l"/>
              </a:tabLst>
            </a:pPr>
            <a:r>
              <a:rPr dirty="0">
                <a:solidFill>
                  <a:srgbClr val="FFA50A"/>
                </a:solidFill>
                <a:latin typeface="Arial MT"/>
                <a:cs typeface="Arial MT"/>
              </a:rPr>
              <a:t>Parent</a:t>
            </a:r>
            <a:r>
              <a:rPr spc="-25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dirty="0">
                <a:solidFill>
                  <a:srgbClr val="FFFFFF"/>
                </a:solidFill>
                <a:latin typeface="Arial MT"/>
                <a:cs typeface="Arial MT"/>
              </a:rPr>
              <a:t>defines</a:t>
            </a:r>
            <a:r>
              <a:rPr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>
                <a:solidFill>
                  <a:srgbClr val="FFFFFF"/>
                </a:solidFill>
                <a:latin typeface="Arial MT"/>
                <a:cs typeface="Arial MT"/>
              </a:rPr>
              <a:t>function,</a:t>
            </a:r>
            <a:r>
              <a:rPr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>
                <a:solidFill>
                  <a:srgbClr val="02FF00"/>
                </a:solidFill>
                <a:latin typeface="Arial MT"/>
                <a:cs typeface="Arial MT"/>
              </a:rPr>
              <a:t>child</a:t>
            </a:r>
            <a:r>
              <a:rPr spc="-25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dirty="0">
                <a:solidFill>
                  <a:srgbClr val="02FF00"/>
                </a:solidFill>
                <a:latin typeface="Arial MT"/>
                <a:cs typeface="Arial MT"/>
              </a:rPr>
              <a:t>invokes</a:t>
            </a:r>
            <a:r>
              <a:rPr spc="-25" dirty="0">
                <a:solidFill>
                  <a:srgbClr val="02FF00"/>
                </a:solidFill>
                <a:latin typeface="Arial MT"/>
                <a:cs typeface="Arial MT"/>
              </a:rPr>
              <a:t> it.</a:t>
            </a:r>
            <a:endParaRPr dirty="0">
              <a:latin typeface="Arial MT"/>
              <a:cs typeface="Arial MT"/>
            </a:endParaRPr>
          </a:p>
          <a:p>
            <a:pPr marL="246379" indent="-233679">
              <a:lnSpc>
                <a:spcPct val="100000"/>
              </a:lnSpc>
              <a:spcBef>
                <a:spcPts val="290"/>
              </a:spcBef>
              <a:buSzPct val="87500"/>
              <a:buAutoNum type="arabicPeriod"/>
              <a:tabLst>
                <a:tab pos="246379" algn="l"/>
              </a:tabLst>
            </a:pPr>
            <a:r>
              <a:rPr dirty="0">
                <a:solidFill>
                  <a:srgbClr val="FFA50A"/>
                </a:solidFill>
                <a:latin typeface="Arial MT"/>
                <a:cs typeface="Arial MT"/>
              </a:rPr>
              <a:t>Enhances</a:t>
            </a:r>
            <a:r>
              <a:rPr spc="-45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dirty="0">
                <a:solidFill>
                  <a:srgbClr val="FFFFFF"/>
                </a:solidFill>
                <a:latin typeface="Arial MT"/>
                <a:cs typeface="Arial MT"/>
              </a:rPr>
              <a:t>component</a:t>
            </a:r>
            <a:r>
              <a:rPr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pc="-10" dirty="0">
                <a:solidFill>
                  <a:srgbClr val="02FF00"/>
                </a:solidFill>
                <a:latin typeface="Arial MT"/>
                <a:cs typeface="Arial MT"/>
              </a:rPr>
              <a:t>interactivity</a:t>
            </a:r>
            <a:r>
              <a:rPr spc="-10" dirty="0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dirty="0">
              <a:latin typeface="Arial MT"/>
              <a:cs typeface="Arial MT"/>
            </a:endParaRPr>
          </a:p>
          <a:p>
            <a:pPr marL="246379" indent="-233679">
              <a:lnSpc>
                <a:spcPct val="100000"/>
              </a:lnSpc>
              <a:spcBef>
                <a:spcPts val="265"/>
              </a:spcBef>
              <a:buClr>
                <a:srgbClr val="FFA50A"/>
              </a:buClr>
              <a:buSzPct val="87500"/>
              <a:buAutoNum type="arabicPeriod"/>
              <a:tabLst>
                <a:tab pos="246379" algn="l"/>
              </a:tabLst>
            </a:pPr>
            <a:r>
              <a:rPr spc="-10" dirty="0">
                <a:solidFill>
                  <a:srgbClr val="FFFFFF"/>
                </a:solidFill>
                <a:latin typeface="Arial MT"/>
                <a:cs typeface="Arial MT"/>
              </a:rPr>
              <a:t>Example:</a:t>
            </a:r>
            <a:endParaRPr dirty="0">
              <a:latin typeface="Arial MT"/>
              <a:cs typeface="Arial MT"/>
            </a:endParaRPr>
          </a:p>
          <a:p>
            <a:pPr marL="895350">
              <a:lnSpc>
                <a:spcPct val="100000"/>
              </a:lnSpc>
              <a:spcBef>
                <a:spcPts val="285"/>
              </a:spcBef>
            </a:pPr>
            <a:r>
              <a:rPr dirty="0">
                <a:solidFill>
                  <a:srgbClr val="02FF00"/>
                </a:solidFill>
                <a:latin typeface="Arial MT"/>
                <a:cs typeface="Arial MT"/>
              </a:rPr>
              <a:t>&lt;Button</a:t>
            </a:r>
            <a:r>
              <a:rPr spc="-75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dirty="0">
                <a:solidFill>
                  <a:srgbClr val="02FF00"/>
                </a:solidFill>
                <a:latin typeface="Arial MT"/>
                <a:cs typeface="Arial MT"/>
              </a:rPr>
              <a:t>onClick={handleClick}</a:t>
            </a:r>
            <a:r>
              <a:rPr spc="-7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pc="-25" dirty="0">
                <a:solidFill>
                  <a:srgbClr val="02FF00"/>
                </a:solidFill>
                <a:latin typeface="Arial MT"/>
                <a:cs typeface="Arial MT"/>
              </a:rPr>
              <a:t>/&gt;</a:t>
            </a:r>
            <a:endParaRPr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77912" y="285750"/>
            <a:ext cx="6988176" cy="75539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80085">
              <a:lnSpc>
                <a:spcPct val="100000"/>
              </a:lnSpc>
              <a:spcBef>
                <a:spcPts val="100"/>
              </a:spcBef>
            </a:pPr>
            <a:r>
              <a:rPr dirty="0"/>
              <a:t>25.</a:t>
            </a:r>
            <a:r>
              <a:rPr spc="-60" dirty="0"/>
              <a:t> </a:t>
            </a:r>
            <a:r>
              <a:rPr dirty="0"/>
              <a:t>Passing</a:t>
            </a:r>
            <a:r>
              <a:rPr spc="-60" dirty="0"/>
              <a:t> </a:t>
            </a:r>
            <a:r>
              <a:rPr dirty="0"/>
              <a:t>Functions</a:t>
            </a:r>
            <a:r>
              <a:rPr spc="-60" dirty="0"/>
              <a:t> </a:t>
            </a:r>
            <a:r>
              <a:rPr dirty="0"/>
              <a:t>via</a:t>
            </a:r>
            <a:r>
              <a:rPr spc="-60" dirty="0"/>
              <a:t> </a:t>
            </a:r>
            <a:r>
              <a:rPr spc="-10" dirty="0">
                <a:solidFill>
                  <a:srgbClr val="02FF00"/>
                </a:solidFill>
              </a:rPr>
              <a:t>Props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67400" y="1657350"/>
            <a:ext cx="2997054" cy="2450898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85800" y="2938165"/>
            <a:ext cx="7897310" cy="1976502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 marL="247015" indent="-234315">
              <a:lnSpc>
                <a:spcPct val="100000"/>
              </a:lnSpc>
              <a:spcBef>
                <a:spcPts val="409"/>
              </a:spcBef>
              <a:buSzPct val="92857"/>
              <a:buAutoNum type="arabicPeriod"/>
              <a:tabLst>
                <a:tab pos="247015" algn="l"/>
              </a:tabLst>
            </a:pPr>
            <a:r>
              <a:rPr sz="1400" dirty="0">
                <a:solidFill>
                  <a:srgbClr val="FFA50A"/>
                </a:solidFill>
                <a:latin typeface="Arial MT"/>
                <a:cs typeface="Arial MT"/>
              </a:rPr>
              <a:t>State</a:t>
            </a:r>
            <a:r>
              <a:rPr sz="1400" spc="-30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represents</a:t>
            </a:r>
            <a:r>
              <a:rPr sz="14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2FF00"/>
                </a:solidFill>
                <a:latin typeface="Arial MT"/>
                <a:cs typeface="Arial MT"/>
              </a:rPr>
              <a:t>data</a:t>
            </a:r>
            <a:r>
              <a:rPr sz="1400" spc="-3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2FF00"/>
                </a:solidFill>
                <a:latin typeface="Arial MT"/>
                <a:cs typeface="Arial MT"/>
              </a:rPr>
              <a:t>that</a:t>
            </a:r>
            <a:r>
              <a:rPr sz="1400" spc="-3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2FF00"/>
                </a:solidFill>
                <a:latin typeface="Arial MT"/>
                <a:cs typeface="Arial MT"/>
              </a:rPr>
              <a:t>changes</a:t>
            </a:r>
            <a:r>
              <a:rPr sz="1400" spc="-3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over</a:t>
            </a:r>
            <a:r>
              <a:rPr sz="14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Arial MT"/>
                <a:cs typeface="Arial MT"/>
              </a:rPr>
              <a:t>time.</a:t>
            </a:r>
            <a:endParaRPr sz="1400" dirty="0">
              <a:latin typeface="Arial MT"/>
              <a:cs typeface="Arial MT"/>
            </a:endParaRPr>
          </a:p>
          <a:p>
            <a:pPr marL="247015" indent="-234315">
              <a:lnSpc>
                <a:spcPct val="100000"/>
              </a:lnSpc>
              <a:spcBef>
                <a:spcPts val="310"/>
              </a:spcBef>
              <a:buSzPct val="92857"/>
              <a:buAutoNum type="arabicPeriod"/>
              <a:tabLst>
                <a:tab pos="247015" algn="l"/>
              </a:tabLst>
            </a:pPr>
            <a:r>
              <a:rPr sz="1400" dirty="0">
                <a:solidFill>
                  <a:srgbClr val="FFA50A"/>
                </a:solidFill>
                <a:latin typeface="Arial MT"/>
                <a:cs typeface="Arial MT"/>
              </a:rPr>
              <a:t>State</a:t>
            </a:r>
            <a:r>
              <a:rPr sz="1400" spc="-25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is</a:t>
            </a:r>
            <a:r>
              <a:rPr sz="1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2FF00"/>
                </a:solidFill>
                <a:latin typeface="Arial MT"/>
                <a:cs typeface="Arial MT"/>
              </a:rPr>
              <a:t>local</a:t>
            </a:r>
            <a:r>
              <a:rPr sz="1400" spc="-15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14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2FF00"/>
                </a:solidFill>
                <a:latin typeface="Arial MT"/>
                <a:cs typeface="Arial MT"/>
              </a:rPr>
              <a:t>private</a:t>
            </a:r>
            <a:r>
              <a:rPr sz="1400" spc="-2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1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1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Arial MT"/>
                <a:cs typeface="Arial MT"/>
              </a:rPr>
              <a:t>component.</a:t>
            </a:r>
            <a:endParaRPr sz="1400" dirty="0">
              <a:latin typeface="Arial MT"/>
              <a:cs typeface="Arial MT"/>
            </a:endParaRPr>
          </a:p>
          <a:p>
            <a:pPr marL="247015" indent="-234315">
              <a:lnSpc>
                <a:spcPct val="100000"/>
              </a:lnSpc>
              <a:spcBef>
                <a:spcPts val="220"/>
              </a:spcBef>
              <a:buSzPct val="92857"/>
              <a:buAutoNum type="arabicPeriod"/>
              <a:tabLst>
                <a:tab pos="247015" algn="l"/>
              </a:tabLst>
            </a:pPr>
            <a:r>
              <a:rPr sz="1400" dirty="0">
                <a:solidFill>
                  <a:srgbClr val="FFA50A"/>
                </a:solidFill>
                <a:latin typeface="Arial MT"/>
                <a:cs typeface="Arial MT"/>
              </a:rPr>
              <a:t>State</a:t>
            </a:r>
            <a:r>
              <a:rPr sz="1400" spc="-25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changes</a:t>
            </a:r>
            <a:r>
              <a:rPr sz="14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cause</a:t>
            </a:r>
            <a:r>
              <a:rPr sz="14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14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component</a:t>
            </a:r>
            <a:r>
              <a:rPr sz="14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14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02FF00"/>
                </a:solidFill>
                <a:latin typeface="Arial MT"/>
                <a:cs typeface="Arial MT"/>
              </a:rPr>
              <a:t>re-render</a:t>
            </a:r>
            <a:r>
              <a:rPr sz="1400" spc="-10" dirty="0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1400" dirty="0">
              <a:latin typeface="Arial MT"/>
              <a:cs typeface="Arial MT"/>
            </a:endParaRPr>
          </a:p>
          <a:p>
            <a:pPr marL="247015" indent="-234315">
              <a:lnSpc>
                <a:spcPct val="100000"/>
              </a:lnSpc>
              <a:spcBef>
                <a:spcPts val="240"/>
              </a:spcBef>
              <a:buSzPct val="92857"/>
              <a:buAutoNum type="arabicPeriod"/>
              <a:tabLst>
                <a:tab pos="247015" algn="l"/>
              </a:tabLst>
            </a:pPr>
            <a:r>
              <a:rPr sz="1400" dirty="0">
                <a:solidFill>
                  <a:srgbClr val="FFA50A"/>
                </a:solidFill>
                <a:latin typeface="Arial MT"/>
                <a:cs typeface="Arial MT"/>
              </a:rPr>
              <a:t>For</a:t>
            </a:r>
            <a:r>
              <a:rPr sz="1400" spc="-40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functional</a:t>
            </a:r>
            <a:r>
              <a:rPr sz="14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components,</a:t>
            </a:r>
            <a:r>
              <a:rPr sz="14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use</a:t>
            </a:r>
            <a:r>
              <a:rPr sz="14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14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2FF00"/>
                </a:solidFill>
                <a:latin typeface="Arial MT"/>
                <a:cs typeface="Arial MT"/>
              </a:rPr>
              <a:t>useState</a:t>
            </a:r>
            <a:r>
              <a:rPr sz="1400" spc="-35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Arial MT"/>
                <a:cs typeface="Arial MT"/>
              </a:rPr>
              <a:t>hook.</a:t>
            </a:r>
            <a:endParaRPr sz="1400" dirty="0">
              <a:latin typeface="Arial MT"/>
              <a:cs typeface="Arial MT"/>
            </a:endParaRPr>
          </a:p>
          <a:p>
            <a:pPr marL="247015" indent="-234315">
              <a:lnSpc>
                <a:spcPct val="100000"/>
              </a:lnSpc>
              <a:spcBef>
                <a:spcPts val="310"/>
              </a:spcBef>
              <a:buSzPct val="92857"/>
              <a:buAutoNum type="arabicPeriod"/>
              <a:tabLst>
                <a:tab pos="247015" algn="l"/>
              </a:tabLst>
            </a:pPr>
            <a:r>
              <a:rPr sz="1400" dirty="0">
                <a:solidFill>
                  <a:srgbClr val="FFA50A"/>
                </a:solidFill>
                <a:latin typeface="Arial MT"/>
                <a:cs typeface="Arial MT"/>
              </a:rPr>
              <a:t>React</a:t>
            </a:r>
            <a:r>
              <a:rPr sz="1400" spc="-25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Functions</a:t>
            </a:r>
            <a:r>
              <a:rPr sz="14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that</a:t>
            </a:r>
            <a:r>
              <a:rPr sz="14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start</a:t>
            </a:r>
            <a:r>
              <a:rPr sz="1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with</a:t>
            </a:r>
            <a:r>
              <a:rPr sz="14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word</a:t>
            </a:r>
            <a:r>
              <a:rPr sz="14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2FF00"/>
                </a:solidFill>
                <a:latin typeface="Arial MT"/>
                <a:cs typeface="Arial MT"/>
              </a:rPr>
              <a:t>use</a:t>
            </a:r>
            <a:r>
              <a:rPr sz="1400" spc="-25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are</a:t>
            </a:r>
            <a:r>
              <a:rPr sz="1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called</a:t>
            </a:r>
            <a:r>
              <a:rPr sz="14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02FF00"/>
                </a:solidFill>
                <a:latin typeface="Arial MT"/>
                <a:cs typeface="Arial MT"/>
              </a:rPr>
              <a:t>hooks</a:t>
            </a:r>
            <a:endParaRPr sz="1400" dirty="0">
              <a:latin typeface="Arial MT"/>
              <a:cs typeface="Arial MT"/>
            </a:endParaRPr>
          </a:p>
          <a:p>
            <a:pPr marL="247015" indent="-234315">
              <a:lnSpc>
                <a:spcPct val="100000"/>
              </a:lnSpc>
              <a:spcBef>
                <a:spcPts val="215"/>
              </a:spcBef>
              <a:buSzPct val="92857"/>
              <a:buAutoNum type="arabicPeriod"/>
              <a:tabLst>
                <a:tab pos="247015" algn="l"/>
              </a:tabLst>
            </a:pPr>
            <a:r>
              <a:rPr sz="1400" dirty="0">
                <a:solidFill>
                  <a:srgbClr val="FFA50A"/>
                </a:solidFill>
                <a:latin typeface="Arial MT"/>
                <a:cs typeface="Arial MT"/>
              </a:rPr>
              <a:t>Hooks</a:t>
            </a:r>
            <a:r>
              <a:rPr sz="1400" spc="-25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should</a:t>
            </a:r>
            <a:r>
              <a:rPr sz="1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2FF00"/>
                </a:solidFill>
                <a:latin typeface="Arial MT"/>
                <a:cs typeface="Arial MT"/>
              </a:rPr>
              <a:t>only</a:t>
            </a:r>
            <a:r>
              <a:rPr sz="1400" spc="-25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be</a:t>
            </a:r>
            <a:r>
              <a:rPr sz="1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used</a:t>
            </a:r>
            <a:r>
              <a:rPr sz="1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2FF00"/>
                </a:solidFill>
                <a:latin typeface="Arial MT"/>
                <a:cs typeface="Arial MT"/>
              </a:rPr>
              <a:t>inside</a:t>
            </a:r>
            <a:r>
              <a:rPr sz="1400" spc="-25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02FF00"/>
                </a:solidFill>
                <a:latin typeface="Arial MT"/>
                <a:cs typeface="Arial MT"/>
              </a:rPr>
              <a:t>components</a:t>
            </a:r>
            <a:endParaRPr sz="1400" dirty="0">
              <a:latin typeface="Arial MT"/>
              <a:cs typeface="Arial MT"/>
            </a:endParaRPr>
          </a:p>
          <a:p>
            <a:pPr marL="247015" indent="-234315">
              <a:lnSpc>
                <a:spcPct val="100000"/>
              </a:lnSpc>
              <a:spcBef>
                <a:spcPts val="219"/>
              </a:spcBef>
              <a:buSzPct val="92857"/>
              <a:buAutoNum type="arabicPeriod"/>
              <a:tabLst>
                <a:tab pos="247015" algn="l"/>
              </a:tabLst>
            </a:pPr>
            <a:r>
              <a:rPr sz="1400" dirty="0">
                <a:solidFill>
                  <a:srgbClr val="FFA50A"/>
                </a:solidFill>
                <a:latin typeface="Arial MT"/>
                <a:cs typeface="Arial MT"/>
              </a:rPr>
              <a:t>Parent</a:t>
            </a:r>
            <a:r>
              <a:rPr sz="1400" spc="-25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components</a:t>
            </a:r>
            <a:r>
              <a:rPr sz="14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can</a:t>
            </a:r>
            <a:r>
              <a:rPr sz="14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2FF00"/>
                </a:solidFill>
                <a:latin typeface="Arial MT"/>
                <a:cs typeface="Arial MT"/>
              </a:rPr>
              <a:t>pass</a:t>
            </a:r>
            <a:r>
              <a:rPr sz="1400" spc="-25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2FF00"/>
                </a:solidFill>
                <a:latin typeface="Arial MT"/>
                <a:cs typeface="Arial MT"/>
              </a:rPr>
              <a:t>state</a:t>
            </a:r>
            <a:r>
              <a:rPr sz="1400" spc="-25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2FF00"/>
                </a:solidFill>
                <a:latin typeface="Arial MT"/>
                <a:cs typeface="Arial MT"/>
              </a:rPr>
              <a:t>down</a:t>
            </a:r>
            <a:r>
              <a:rPr sz="1400" spc="-2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2FF00"/>
                </a:solidFill>
                <a:latin typeface="Arial MT"/>
                <a:cs typeface="Arial MT"/>
              </a:rPr>
              <a:t>to</a:t>
            </a:r>
            <a:r>
              <a:rPr sz="1400" spc="-25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2FF00"/>
                </a:solidFill>
                <a:latin typeface="Arial MT"/>
                <a:cs typeface="Arial MT"/>
              </a:rPr>
              <a:t>children</a:t>
            </a:r>
            <a:r>
              <a:rPr sz="1400" spc="-25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2FF00"/>
                </a:solidFill>
                <a:latin typeface="Arial MT"/>
                <a:cs typeface="Arial MT"/>
              </a:rPr>
              <a:t>via</a:t>
            </a:r>
            <a:r>
              <a:rPr sz="1400" spc="-25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02FF00"/>
                </a:solidFill>
                <a:latin typeface="Arial MT"/>
                <a:cs typeface="Arial MT"/>
              </a:rPr>
              <a:t>props</a:t>
            </a:r>
            <a:r>
              <a:rPr sz="1400" spc="-10" dirty="0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1400" dirty="0">
              <a:latin typeface="Arial MT"/>
              <a:cs typeface="Arial MT"/>
            </a:endParaRPr>
          </a:p>
          <a:p>
            <a:pPr marL="247650" marR="5080" indent="-234950">
              <a:lnSpc>
                <a:spcPct val="112900"/>
              </a:lnSpc>
              <a:spcBef>
                <a:spcPts val="114"/>
              </a:spcBef>
              <a:buSzPct val="92857"/>
              <a:buAutoNum type="arabicPeriod"/>
              <a:tabLst>
                <a:tab pos="247650" algn="l"/>
              </a:tabLst>
            </a:pPr>
            <a:r>
              <a:rPr sz="1400" dirty="0">
                <a:solidFill>
                  <a:srgbClr val="FFA50A"/>
                </a:solidFill>
                <a:latin typeface="Arial MT"/>
                <a:cs typeface="Arial MT"/>
              </a:rPr>
              <a:t>Lifting</a:t>
            </a:r>
            <a:r>
              <a:rPr sz="1400" spc="-25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A50A"/>
                </a:solidFill>
                <a:latin typeface="Arial MT"/>
                <a:cs typeface="Arial MT"/>
              </a:rPr>
              <a:t>state</a:t>
            </a:r>
            <a:r>
              <a:rPr sz="1400" spc="-25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A50A"/>
                </a:solidFill>
                <a:latin typeface="Arial MT"/>
                <a:cs typeface="Arial MT"/>
              </a:rPr>
              <a:t>up:</a:t>
            </a:r>
            <a:r>
              <a:rPr sz="1400" spc="-25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share</a:t>
            </a:r>
            <a:r>
              <a:rPr sz="14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state</a:t>
            </a:r>
            <a:r>
              <a:rPr sz="14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between</a:t>
            </a:r>
            <a:r>
              <a:rPr sz="1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components</a:t>
            </a:r>
            <a:r>
              <a:rPr sz="14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by</a:t>
            </a:r>
            <a:r>
              <a:rPr sz="14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moving</a:t>
            </a:r>
            <a:r>
              <a:rPr sz="14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it</a:t>
            </a:r>
            <a:r>
              <a:rPr sz="14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14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02FF00"/>
                </a:solidFill>
                <a:latin typeface="Arial MT"/>
                <a:cs typeface="Arial MT"/>
              </a:rPr>
              <a:t>their </a:t>
            </a:r>
            <a:r>
              <a:rPr sz="1400" dirty="0">
                <a:solidFill>
                  <a:srgbClr val="02FF00"/>
                </a:solidFill>
                <a:latin typeface="Arial MT"/>
                <a:cs typeface="Arial MT"/>
              </a:rPr>
              <a:t>closest</a:t>
            </a:r>
            <a:r>
              <a:rPr sz="1400" spc="-35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2FF00"/>
                </a:solidFill>
                <a:latin typeface="Arial MT"/>
                <a:cs typeface="Arial MT"/>
              </a:rPr>
              <a:t>common</a:t>
            </a:r>
            <a:r>
              <a:rPr sz="1400" spc="-35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02FF00"/>
                </a:solidFill>
                <a:latin typeface="Arial MT"/>
                <a:cs typeface="Arial MT"/>
              </a:rPr>
              <a:t>ancestor</a:t>
            </a:r>
            <a:r>
              <a:rPr sz="1400" spc="-10" dirty="0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14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77911" y="133350"/>
            <a:ext cx="6988176" cy="75539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09420">
              <a:lnSpc>
                <a:spcPct val="100000"/>
              </a:lnSpc>
              <a:spcBef>
                <a:spcPts val="100"/>
              </a:spcBef>
            </a:pPr>
            <a:r>
              <a:rPr dirty="0"/>
              <a:t>26.</a:t>
            </a:r>
            <a:r>
              <a:rPr spc="-70" dirty="0"/>
              <a:t> </a:t>
            </a:r>
            <a:r>
              <a:rPr dirty="0"/>
              <a:t>Managing</a:t>
            </a:r>
            <a:r>
              <a:rPr spc="-65" dirty="0"/>
              <a:t> </a:t>
            </a:r>
            <a:r>
              <a:rPr spc="-10" dirty="0">
                <a:solidFill>
                  <a:srgbClr val="02FF00"/>
                </a:solidFill>
              </a:rPr>
              <a:t>State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61465" y="833141"/>
            <a:ext cx="4621068" cy="1975591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982" y="907287"/>
            <a:ext cx="5009515" cy="3121025"/>
          </a:xfrm>
          <a:prstGeom prst="rect">
            <a:avLst/>
          </a:prstGeom>
        </p:spPr>
        <p:txBody>
          <a:bodyPr vert="horz" wrap="square" lIns="0" tIns="444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0"/>
              </a:spcBef>
            </a:pPr>
            <a:r>
              <a:rPr sz="2800" b="1" spc="-10" dirty="0">
                <a:solidFill>
                  <a:srgbClr val="FFA50A"/>
                </a:solidFill>
                <a:latin typeface="Calibri"/>
                <a:cs typeface="Calibri"/>
              </a:rPr>
              <a:t>State</a:t>
            </a:r>
            <a:r>
              <a:rPr sz="2800" spc="-10" dirty="0">
                <a:solidFill>
                  <a:srgbClr val="FFA50A"/>
                </a:solidFill>
                <a:latin typeface="Calibri"/>
                <a:cs typeface="Calibri"/>
              </a:rPr>
              <a:t>:</a:t>
            </a:r>
            <a:endParaRPr sz="2800" dirty="0">
              <a:latin typeface="Calibri"/>
              <a:cs typeface="Calibri"/>
            </a:endParaRPr>
          </a:p>
          <a:p>
            <a:pPr marL="414020" indent="-172720">
              <a:lnSpc>
                <a:spcPts val="1910"/>
              </a:lnSpc>
              <a:spcBef>
                <a:spcPts val="145"/>
              </a:spcBef>
              <a:buClr>
                <a:srgbClr val="FFA50A"/>
              </a:buClr>
              <a:buFont typeface="Arial MT"/>
              <a:buChar char="•"/>
              <a:tabLst>
                <a:tab pos="414020" algn="l"/>
              </a:tabLst>
            </a:pPr>
            <a:r>
              <a:rPr sz="1600" dirty="0">
                <a:solidFill>
                  <a:srgbClr val="02FF00"/>
                </a:solidFill>
                <a:latin typeface="Calibri"/>
                <a:cs typeface="Calibri"/>
              </a:rPr>
              <a:t>Local</a:t>
            </a:r>
            <a:r>
              <a:rPr sz="1600" spc="-35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02FF00"/>
                </a:solidFill>
                <a:latin typeface="Calibri"/>
                <a:cs typeface="Calibri"/>
              </a:rPr>
              <a:t>and</a:t>
            </a:r>
            <a:r>
              <a:rPr sz="1600" spc="-20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02FF00"/>
                </a:solidFill>
                <a:latin typeface="Calibri"/>
                <a:cs typeface="Calibri"/>
              </a:rPr>
              <a:t>mutable</a:t>
            </a:r>
            <a:r>
              <a:rPr sz="1600" spc="-20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D1D5DB"/>
                </a:solidFill>
                <a:latin typeface="Calibri"/>
                <a:cs typeface="Calibri"/>
              </a:rPr>
              <a:t>data</a:t>
            </a:r>
            <a:r>
              <a:rPr sz="1600" spc="-2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D1D5DB"/>
                </a:solidFill>
                <a:latin typeface="Calibri"/>
                <a:cs typeface="Calibri"/>
              </a:rPr>
              <a:t>within</a:t>
            </a:r>
            <a:r>
              <a:rPr sz="1600" spc="-2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D1D5DB"/>
                </a:solidFill>
                <a:latin typeface="Calibri"/>
                <a:cs typeface="Calibri"/>
              </a:rPr>
              <a:t>a</a:t>
            </a:r>
            <a:r>
              <a:rPr sz="1600" spc="-2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D1D5DB"/>
                </a:solidFill>
                <a:latin typeface="Calibri"/>
                <a:cs typeface="Calibri"/>
              </a:rPr>
              <a:t>component.</a:t>
            </a:r>
            <a:endParaRPr sz="1600" dirty="0">
              <a:latin typeface="Calibri"/>
              <a:cs typeface="Calibri"/>
            </a:endParaRPr>
          </a:p>
          <a:p>
            <a:pPr marL="414020" indent="-172720">
              <a:lnSpc>
                <a:spcPts val="1910"/>
              </a:lnSpc>
              <a:buClr>
                <a:srgbClr val="FFA50A"/>
              </a:buClr>
              <a:buFont typeface="Arial MT"/>
              <a:buChar char="•"/>
              <a:tabLst>
                <a:tab pos="414020" algn="l"/>
              </a:tabLst>
            </a:pPr>
            <a:r>
              <a:rPr sz="1600" dirty="0">
                <a:solidFill>
                  <a:srgbClr val="D1D5DB"/>
                </a:solidFill>
                <a:latin typeface="Calibri"/>
                <a:cs typeface="Calibri"/>
              </a:rPr>
              <a:t>Initialized</a:t>
            </a:r>
            <a:r>
              <a:rPr sz="1600" spc="-4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D1D5DB"/>
                </a:solidFill>
                <a:latin typeface="Calibri"/>
                <a:cs typeface="Calibri"/>
              </a:rPr>
              <a:t>within</a:t>
            </a:r>
            <a:r>
              <a:rPr sz="1600" spc="-3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D1D5DB"/>
                </a:solidFill>
                <a:latin typeface="Calibri"/>
                <a:cs typeface="Calibri"/>
              </a:rPr>
              <a:t>the</a:t>
            </a:r>
            <a:r>
              <a:rPr sz="1600" spc="-2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D1D5DB"/>
                </a:solidFill>
                <a:latin typeface="Calibri"/>
                <a:cs typeface="Calibri"/>
              </a:rPr>
              <a:t>component.</a:t>
            </a:r>
            <a:endParaRPr sz="1600" dirty="0">
              <a:latin typeface="Calibri"/>
              <a:cs typeface="Calibri"/>
            </a:endParaRPr>
          </a:p>
          <a:p>
            <a:pPr marL="414020" indent="-172720">
              <a:lnSpc>
                <a:spcPts val="1910"/>
              </a:lnSpc>
              <a:buClr>
                <a:srgbClr val="FFA50A"/>
              </a:buClr>
              <a:buFont typeface="Arial MT"/>
              <a:buChar char="•"/>
              <a:tabLst>
                <a:tab pos="414020" algn="l"/>
              </a:tabLst>
            </a:pPr>
            <a:r>
              <a:rPr sz="1600" dirty="0">
                <a:solidFill>
                  <a:srgbClr val="02FF00"/>
                </a:solidFill>
                <a:latin typeface="Calibri"/>
                <a:cs typeface="Calibri"/>
              </a:rPr>
              <a:t>Can</a:t>
            </a:r>
            <a:r>
              <a:rPr sz="1600" spc="-25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02FF00"/>
                </a:solidFill>
                <a:latin typeface="Calibri"/>
                <a:cs typeface="Calibri"/>
              </a:rPr>
              <a:t>change</a:t>
            </a:r>
            <a:r>
              <a:rPr sz="1600" spc="-20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D1D5DB"/>
                </a:solidFill>
                <a:latin typeface="Calibri"/>
                <a:cs typeface="Calibri"/>
              </a:rPr>
              <a:t>over</a:t>
            </a:r>
            <a:r>
              <a:rPr sz="1600" spc="-20" dirty="0">
                <a:solidFill>
                  <a:srgbClr val="D1D5DB"/>
                </a:solidFill>
                <a:latin typeface="Calibri"/>
                <a:cs typeface="Calibri"/>
              </a:rPr>
              <a:t> time.</a:t>
            </a:r>
            <a:endParaRPr sz="1600" dirty="0">
              <a:latin typeface="Calibri"/>
              <a:cs typeface="Calibri"/>
            </a:endParaRPr>
          </a:p>
          <a:p>
            <a:pPr marL="414020" indent="-172720">
              <a:lnSpc>
                <a:spcPts val="1895"/>
              </a:lnSpc>
              <a:buClr>
                <a:srgbClr val="FFA50A"/>
              </a:buClr>
              <a:buFont typeface="Arial MT"/>
              <a:buChar char="•"/>
              <a:tabLst>
                <a:tab pos="414020" algn="l"/>
              </a:tabLst>
            </a:pPr>
            <a:r>
              <a:rPr sz="1600" dirty="0">
                <a:solidFill>
                  <a:srgbClr val="02FF00"/>
                </a:solidFill>
                <a:latin typeface="Calibri"/>
                <a:cs typeface="Calibri"/>
              </a:rPr>
              <a:t>Causes</a:t>
            </a:r>
            <a:r>
              <a:rPr sz="1600" spc="-35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02FF00"/>
                </a:solidFill>
                <a:latin typeface="Calibri"/>
                <a:cs typeface="Calibri"/>
              </a:rPr>
              <a:t>re-</a:t>
            </a:r>
            <a:r>
              <a:rPr sz="1600" dirty="0">
                <a:solidFill>
                  <a:srgbClr val="02FF00"/>
                </a:solidFill>
                <a:latin typeface="Calibri"/>
                <a:cs typeface="Calibri"/>
              </a:rPr>
              <a:t>render</a:t>
            </a:r>
            <a:r>
              <a:rPr sz="1600" spc="-20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D1D5DB"/>
                </a:solidFill>
                <a:latin typeface="Calibri"/>
                <a:cs typeface="Calibri"/>
              </a:rPr>
              <a:t>when</a:t>
            </a:r>
            <a:r>
              <a:rPr sz="1600" spc="-3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D1D5DB"/>
                </a:solidFill>
                <a:latin typeface="Calibri"/>
                <a:cs typeface="Calibri"/>
              </a:rPr>
              <a:t>updated.</a:t>
            </a:r>
            <a:endParaRPr sz="1600" dirty="0">
              <a:latin typeface="Calibri"/>
              <a:cs typeface="Calibri"/>
            </a:endParaRPr>
          </a:p>
          <a:p>
            <a:pPr marL="414020" indent="-172720">
              <a:lnSpc>
                <a:spcPts val="1895"/>
              </a:lnSpc>
              <a:buClr>
                <a:srgbClr val="FFA50A"/>
              </a:buClr>
              <a:buFont typeface="Arial MT"/>
              <a:buChar char="•"/>
              <a:tabLst>
                <a:tab pos="414020" algn="l"/>
              </a:tabLst>
            </a:pPr>
            <a:r>
              <a:rPr sz="1600" dirty="0">
                <a:solidFill>
                  <a:srgbClr val="D1D5DB"/>
                </a:solidFill>
                <a:latin typeface="Calibri"/>
                <a:cs typeface="Calibri"/>
              </a:rPr>
              <a:t>Managed</a:t>
            </a:r>
            <a:r>
              <a:rPr sz="1600" spc="-4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D1D5DB"/>
                </a:solidFill>
                <a:latin typeface="Calibri"/>
                <a:cs typeface="Calibri"/>
              </a:rPr>
              <a:t>using</a:t>
            </a:r>
            <a:r>
              <a:rPr sz="1600" spc="-3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02FF00"/>
                </a:solidFill>
                <a:latin typeface="Calibri"/>
                <a:cs typeface="Calibri"/>
              </a:rPr>
              <a:t>useState</a:t>
            </a:r>
            <a:r>
              <a:rPr sz="1600" spc="-30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D1D5DB"/>
                </a:solidFill>
                <a:latin typeface="Calibri"/>
                <a:cs typeface="Calibri"/>
              </a:rPr>
              <a:t>in</a:t>
            </a:r>
            <a:r>
              <a:rPr sz="1600" spc="-3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D1D5DB"/>
                </a:solidFill>
                <a:latin typeface="Calibri"/>
                <a:cs typeface="Calibri"/>
              </a:rPr>
              <a:t>functional</a:t>
            </a:r>
            <a:r>
              <a:rPr sz="1600" spc="-4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D1D5DB"/>
                </a:solidFill>
                <a:latin typeface="Calibri"/>
                <a:cs typeface="Calibri"/>
              </a:rPr>
              <a:t>components.</a:t>
            </a:r>
            <a:endParaRPr sz="1600" dirty="0">
              <a:latin typeface="Calibri"/>
              <a:cs typeface="Calibri"/>
            </a:endParaRPr>
          </a:p>
          <a:p>
            <a:pPr marL="12700">
              <a:lnSpc>
                <a:spcPts val="3350"/>
              </a:lnSpc>
            </a:pPr>
            <a:r>
              <a:rPr sz="2800" b="1" spc="-10" dirty="0">
                <a:solidFill>
                  <a:srgbClr val="FFA50A"/>
                </a:solidFill>
                <a:latin typeface="Calibri"/>
                <a:cs typeface="Calibri"/>
              </a:rPr>
              <a:t>Props:</a:t>
            </a:r>
            <a:endParaRPr sz="2800" dirty="0">
              <a:latin typeface="Calibri"/>
              <a:cs typeface="Calibri"/>
            </a:endParaRPr>
          </a:p>
          <a:p>
            <a:pPr marL="372110" indent="-168275">
              <a:lnSpc>
                <a:spcPts val="1910"/>
              </a:lnSpc>
              <a:spcBef>
                <a:spcPts val="50"/>
              </a:spcBef>
              <a:buClr>
                <a:srgbClr val="FFA50A"/>
              </a:buClr>
              <a:buFont typeface="Arial MT"/>
              <a:buChar char="•"/>
              <a:tabLst>
                <a:tab pos="372110" algn="l"/>
              </a:tabLst>
            </a:pPr>
            <a:r>
              <a:rPr sz="1600" dirty="0">
                <a:solidFill>
                  <a:srgbClr val="D1D5DB"/>
                </a:solidFill>
                <a:latin typeface="Calibri"/>
                <a:cs typeface="Calibri"/>
              </a:rPr>
              <a:t>Passed</a:t>
            </a:r>
            <a:r>
              <a:rPr sz="1600" spc="-3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D1D5DB"/>
                </a:solidFill>
                <a:latin typeface="Calibri"/>
                <a:cs typeface="Calibri"/>
              </a:rPr>
              <a:t>into</a:t>
            </a:r>
            <a:r>
              <a:rPr sz="1600" spc="-1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D1D5DB"/>
                </a:solidFill>
                <a:latin typeface="Calibri"/>
                <a:cs typeface="Calibri"/>
              </a:rPr>
              <a:t>a</a:t>
            </a:r>
            <a:r>
              <a:rPr sz="1600" spc="-2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D1D5DB"/>
                </a:solidFill>
                <a:latin typeface="Calibri"/>
                <a:cs typeface="Calibri"/>
              </a:rPr>
              <a:t>component</a:t>
            </a:r>
            <a:r>
              <a:rPr sz="1600" spc="-2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02FF00"/>
                </a:solidFill>
                <a:latin typeface="Calibri"/>
                <a:cs typeface="Calibri"/>
              </a:rPr>
              <a:t>from</a:t>
            </a:r>
            <a:r>
              <a:rPr sz="1600" spc="-30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02FF00"/>
                </a:solidFill>
                <a:latin typeface="Calibri"/>
                <a:cs typeface="Calibri"/>
              </a:rPr>
              <a:t>its</a:t>
            </a:r>
            <a:r>
              <a:rPr sz="1600" spc="-20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02FF00"/>
                </a:solidFill>
                <a:latin typeface="Calibri"/>
                <a:cs typeface="Calibri"/>
              </a:rPr>
              <a:t>parent</a:t>
            </a:r>
            <a:r>
              <a:rPr sz="1600" spc="-10" dirty="0">
                <a:solidFill>
                  <a:srgbClr val="D1D5DB"/>
                </a:solidFill>
                <a:latin typeface="Calibri"/>
                <a:cs typeface="Calibri"/>
              </a:rPr>
              <a:t>.</a:t>
            </a:r>
            <a:endParaRPr sz="1600" dirty="0">
              <a:latin typeface="Calibri"/>
              <a:cs typeface="Calibri"/>
            </a:endParaRPr>
          </a:p>
          <a:p>
            <a:pPr marL="372110" indent="-168275">
              <a:lnSpc>
                <a:spcPts val="1910"/>
              </a:lnSpc>
              <a:buClr>
                <a:srgbClr val="FFA50A"/>
              </a:buClr>
              <a:buFont typeface="Arial MT"/>
              <a:buChar char="•"/>
              <a:tabLst>
                <a:tab pos="372110" algn="l"/>
              </a:tabLst>
            </a:pPr>
            <a:r>
              <a:rPr sz="1600" spc="-10" dirty="0">
                <a:solidFill>
                  <a:srgbClr val="02FF00"/>
                </a:solidFill>
                <a:latin typeface="Calibri"/>
                <a:cs typeface="Calibri"/>
              </a:rPr>
              <a:t>Read-</a:t>
            </a:r>
            <a:r>
              <a:rPr sz="1600" dirty="0">
                <a:solidFill>
                  <a:srgbClr val="02FF00"/>
                </a:solidFill>
                <a:latin typeface="Calibri"/>
                <a:cs typeface="Calibri"/>
              </a:rPr>
              <a:t>only</a:t>
            </a:r>
            <a:r>
              <a:rPr sz="1600" spc="-45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02FF00"/>
                </a:solidFill>
                <a:latin typeface="Calibri"/>
                <a:cs typeface="Calibri"/>
              </a:rPr>
              <a:t>(immutable)</a:t>
            </a:r>
            <a:r>
              <a:rPr sz="1600" spc="-25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D1D5DB"/>
                </a:solidFill>
                <a:latin typeface="Calibri"/>
                <a:cs typeface="Calibri"/>
              </a:rPr>
              <a:t>within</a:t>
            </a:r>
            <a:r>
              <a:rPr sz="1600" spc="-3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D1D5DB"/>
                </a:solidFill>
                <a:latin typeface="Calibri"/>
                <a:cs typeface="Calibri"/>
              </a:rPr>
              <a:t>the</a:t>
            </a:r>
            <a:r>
              <a:rPr sz="1600" spc="-3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D1D5DB"/>
                </a:solidFill>
                <a:latin typeface="Calibri"/>
                <a:cs typeface="Calibri"/>
              </a:rPr>
              <a:t>receiving</a:t>
            </a:r>
            <a:r>
              <a:rPr sz="1600" spc="-3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D1D5DB"/>
                </a:solidFill>
                <a:latin typeface="Calibri"/>
                <a:cs typeface="Calibri"/>
              </a:rPr>
              <a:t>component.</a:t>
            </a:r>
            <a:endParaRPr sz="1600" dirty="0">
              <a:latin typeface="Calibri"/>
              <a:cs typeface="Calibri"/>
            </a:endParaRPr>
          </a:p>
          <a:p>
            <a:pPr marL="372110" indent="-168275">
              <a:lnSpc>
                <a:spcPts val="1910"/>
              </a:lnSpc>
              <a:spcBef>
                <a:spcPts val="70"/>
              </a:spcBef>
              <a:buClr>
                <a:srgbClr val="FFA50A"/>
              </a:buClr>
              <a:buFont typeface="Arial MT"/>
              <a:buChar char="•"/>
              <a:tabLst>
                <a:tab pos="372110" algn="l"/>
              </a:tabLst>
            </a:pPr>
            <a:r>
              <a:rPr sz="1600" dirty="0">
                <a:solidFill>
                  <a:srgbClr val="D1D5DB"/>
                </a:solidFill>
                <a:latin typeface="Calibri"/>
                <a:cs typeface="Calibri"/>
              </a:rPr>
              <a:t>Allow</a:t>
            </a:r>
            <a:r>
              <a:rPr sz="1600" spc="-1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02FF00"/>
                </a:solidFill>
                <a:latin typeface="Calibri"/>
                <a:cs typeface="Calibri"/>
              </a:rPr>
              <a:t>parent-to-</a:t>
            </a:r>
            <a:r>
              <a:rPr sz="1600" dirty="0">
                <a:solidFill>
                  <a:srgbClr val="02FF00"/>
                </a:solidFill>
                <a:latin typeface="Calibri"/>
                <a:cs typeface="Calibri"/>
              </a:rPr>
              <a:t>child</a:t>
            </a:r>
            <a:r>
              <a:rPr sz="1600" spc="-20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component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02FF00"/>
                </a:solidFill>
                <a:latin typeface="Calibri"/>
                <a:cs typeface="Calibri"/>
              </a:rPr>
              <a:t>communication</a:t>
            </a:r>
            <a:r>
              <a:rPr sz="1600" spc="-10" dirty="0">
                <a:solidFill>
                  <a:srgbClr val="D1D5DB"/>
                </a:solidFill>
                <a:latin typeface="Calibri"/>
                <a:cs typeface="Calibri"/>
              </a:rPr>
              <a:t>.</a:t>
            </a:r>
            <a:endParaRPr sz="1600" dirty="0">
              <a:latin typeface="Calibri"/>
              <a:cs typeface="Calibri"/>
            </a:endParaRPr>
          </a:p>
          <a:p>
            <a:pPr marL="372110" indent="-168275">
              <a:lnSpc>
                <a:spcPts val="1910"/>
              </a:lnSpc>
              <a:buClr>
                <a:srgbClr val="FFA50A"/>
              </a:buClr>
              <a:buFont typeface="Arial MT"/>
              <a:buChar char="•"/>
              <a:tabLst>
                <a:tab pos="372110" algn="l"/>
              </a:tabLst>
            </a:pPr>
            <a:r>
              <a:rPr sz="1600" dirty="0">
                <a:solidFill>
                  <a:srgbClr val="02FF00"/>
                </a:solidFill>
                <a:latin typeface="Calibri"/>
                <a:cs typeface="Calibri"/>
              </a:rPr>
              <a:t>Changes</a:t>
            </a:r>
            <a:r>
              <a:rPr sz="1600" spc="-20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02FF00"/>
                </a:solidFill>
                <a:latin typeface="Calibri"/>
                <a:cs typeface="Calibri"/>
              </a:rPr>
              <a:t>in</a:t>
            </a:r>
            <a:r>
              <a:rPr sz="1600" spc="-20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02FF00"/>
                </a:solidFill>
                <a:latin typeface="Calibri"/>
                <a:cs typeface="Calibri"/>
              </a:rPr>
              <a:t>props</a:t>
            </a:r>
            <a:r>
              <a:rPr sz="1600" spc="-15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D1D5DB"/>
                </a:solidFill>
                <a:latin typeface="Calibri"/>
                <a:cs typeface="Calibri"/>
              </a:rPr>
              <a:t>can</a:t>
            </a:r>
            <a:r>
              <a:rPr sz="1600" spc="-2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D1D5DB"/>
                </a:solidFill>
                <a:latin typeface="Calibri"/>
                <a:cs typeface="Calibri"/>
              </a:rPr>
              <a:t>also</a:t>
            </a:r>
            <a:r>
              <a:rPr sz="1600" spc="-1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02FF00"/>
                </a:solidFill>
                <a:latin typeface="Calibri"/>
                <a:cs typeface="Calibri"/>
              </a:rPr>
              <a:t>cause</a:t>
            </a:r>
            <a:r>
              <a:rPr sz="1600" spc="-10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02FF00"/>
                </a:solidFill>
                <a:latin typeface="Calibri"/>
                <a:cs typeface="Calibri"/>
              </a:rPr>
              <a:t>a</a:t>
            </a:r>
            <a:r>
              <a:rPr sz="1600" spc="-20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02FF00"/>
                </a:solidFill>
                <a:latin typeface="Calibri"/>
                <a:cs typeface="Calibri"/>
              </a:rPr>
              <a:t>re-render</a:t>
            </a:r>
            <a:r>
              <a:rPr sz="1600" spc="-10" dirty="0">
                <a:solidFill>
                  <a:srgbClr val="D1D5DB"/>
                </a:solidFill>
                <a:latin typeface="Calibri"/>
                <a:cs typeface="Calibri"/>
              </a:rPr>
              <a:t>.</a:t>
            </a:r>
            <a:endParaRPr sz="160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77912" y="209550"/>
            <a:ext cx="6988176" cy="75539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04035">
              <a:lnSpc>
                <a:spcPct val="100000"/>
              </a:lnSpc>
              <a:spcBef>
                <a:spcPts val="100"/>
              </a:spcBef>
            </a:pPr>
            <a:r>
              <a:rPr dirty="0"/>
              <a:t>27.</a:t>
            </a:r>
            <a:r>
              <a:rPr spc="-45" dirty="0"/>
              <a:t> </a:t>
            </a:r>
            <a:r>
              <a:rPr dirty="0"/>
              <a:t>State</a:t>
            </a:r>
            <a:r>
              <a:rPr spc="-40" dirty="0"/>
              <a:t> </a:t>
            </a:r>
            <a:r>
              <a:rPr dirty="0"/>
              <a:t>vs</a:t>
            </a:r>
            <a:r>
              <a:rPr spc="-50" dirty="0"/>
              <a:t> </a:t>
            </a:r>
            <a:r>
              <a:rPr spc="-10" dirty="0">
                <a:solidFill>
                  <a:srgbClr val="02FF00"/>
                </a:solidFill>
              </a:rPr>
              <a:t>Props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943600" y="1299822"/>
            <a:ext cx="2479384" cy="2543855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-381000" y="210223"/>
            <a:ext cx="8686800" cy="6129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88110">
              <a:lnSpc>
                <a:spcPct val="100000"/>
              </a:lnSpc>
              <a:spcBef>
                <a:spcPts val="100"/>
              </a:spcBef>
            </a:pPr>
            <a:r>
              <a:rPr sz="3900" dirty="0"/>
              <a:t>Project</a:t>
            </a:r>
            <a:r>
              <a:rPr sz="3900" spc="50" dirty="0"/>
              <a:t> </a:t>
            </a:r>
            <a:r>
              <a:rPr sz="3900" spc="-10" dirty="0">
                <a:solidFill>
                  <a:srgbClr val="02FF00"/>
                </a:solidFill>
              </a:rPr>
              <a:t>Calculator</a:t>
            </a:r>
            <a:r>
              <a:rPr lang="en-US" sz="3900" spc="-10" dirty="0">
                <a:solidFill>
                  <a:srgbClr val="02FF00"/>
                </a:solidFill>
              </a:rPr>
              <a:t> &amp; </a:t>
            </a:r>
            <a:r>
              <a:rPr lang="en-IN" sz="3600" dirty="0">
                <a:solidFill>
                  <a:srgbClr val="02FF00"/>
                </a:solidFill>
              </a:rPr>
              <a:t>TODO</a:t>
            </a:r>
            <a:r>
              <a:rPr lang="en-IN" sz="3600" spc="80" dirty="0">
                <a:solidFill>
                  <a:srgbClr val="02FF00"/>
                </a:solidFill>
              </a:rPr>
              <a:t> </a:t>
            </a:r>
            <a:r>
              <a:rPr lang="en-IN" sz="3600" spc="-25" dirty="0">
                <a:solidFill>
                  <a:srgbClr val="02FF00"/>
                </a:solidFill>
              </a:rPr>
              <a:t>App</a:t>
            </a:r>
            <a:endParaRPr sz="3900" dirty="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201" y="1123950"/>
            <a:ext cx="2286000" cy="3505200"/>
          </a:xfrm>
          <a:prstGeom prst="rect">
            <a:avLst/>
          </a:prstGeom>
        </p:spPr>
      </p:pic>
      <p:pic>
        <p:nvPicPr>
          <p:cNvPr id="4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200399" y="1123950"/>
            <a:ext cx="5486400" cy="3507685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826561" y="835738"/>
            <a:ext cx="6239527" cy="115005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6379" marR="347345" indent="-233679">
              <a:lnSpc>
                <a:spcPct val="114999"/>
              </a:lnSpc>
              <a:spcBef>
                <a:spcPts val="100"/>
              </a:spcBef>
              <a:buSzPct val="87500"/>
              <a:buAutoNum type="arabicPeriod"/>
              <a:tabLst>
                <a:tab pos="247650" algn="l"/>
              </a:tabLst>
            </a:pPr>
            <a:r>
              <a:rPr sz="1600" dirty="0">
                <a:solidFill>
                  <a:srgbClr val="FFA50A"/>
                </a:solidFill>
                <a:latin typeface="Arial MT"/>
                <a:cs typeface="Arial MT"/>
              </a:rPr>
              <a:t>You</a:t>
            </a:r>
            <a:r>
              <a:rPr sz="1600" spc="-20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A50A"/>
                </a:solidFill>
                <a:latin typeface="Arial MT"/>
                <a:cs typeface="Arial MT"/>
              </a:rPr>
              <a:t>can</a:t>
            </a:r>
            <a:r>
              <a:rPr sz="1600" spc="-15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A50A"/>
                </a:solidFill>
                <a:latin typeface="Arial MT"/>
                <a:cs typeface="Arial MT"/>
              </a:rPr>
              <a:t>use</a:t>
            </a:r>
            <a:r>
              <a:rPr sz="1600" spc="-15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A50A"/>
                </a:solidFill>
                <a:latin typeface="Arial MT"/>
                <a:cs typeface="Arial MT"/>
              </a:rPr>
              <a:t>a</a:t>
            </a:r>
            <a:r>
              <a:rPr sz="1600" spc="-15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A50A"/>
                </a:solidFill>
                <a:latin typeface="Arial MT"/>
                <a:cs typeface="Arial MT"/>
              </a:rPr>
              <a:t>lot</a:t>
            </a:r>
            <a:r>
              <a:rPr sz="1600" spc="-10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A50A"/>
                </a:solidFill>
                <a:latin typeface="Arial MT"/>
                <a:cs typeface="Arial MT"/>
              </a:rPr>
              <a:t>of</a:t>
            </a:r>
            <a:r>
              <a:rPr sz="1600" spc="-5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A50A"/>
                </a:solidFill>
                <a:latin typeface="Arial MT"/>
                <a:cs typeface="Arial MT"/>
              </a:rPr>
              <a:t>icons</a:t>
            </a:r>
            <a:r>
              <a:rPr sz="1600" spc="-10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A50A"/>
                </a:solidFill>
                <a:latin typeface="Arial MT"/>
                <a:cs typeface="Arial MT"/>
              </a:rPr>
              <a:t>without</a:t>
            </a:r>
            <a:r>
              <a:rPr sz="1600" spc="-10" dirty="0">
                <a:solidFill>
                  <a:srgbClr val="FFA50A"/>
                </a:solidFill>
                <a:latin typeface="Arial MT"/>
                <a:cs typeface="Arial MT"/>
              </a:rPr>
              <a:t> managing 	them.</a:t>
            </a:r>
            <a:endParaRPr sz="1600" dirty="0">
              <a:latin typeface="Arial MT"/>
              <a:cs typeface="Arial MT"/>
            </a:endParaRPr>
          </a:p>
          <a:p>
            <a:pPr marL="246379" indent="-233679">
              <a:lnSpc>
                <a:spcPct val="100000"/>
              </a:lnSpc>
              <a:spcBef>
                <a:spcPts val="285"/>
              </a:spcBef>
              <a:buSzPct val="87500"/>
              <a:buAutoNum type="arabicPeriod"/>
              <a:tabLst>
                <a:tab pos="246379" algn="l"/>
              </a:tabLst>
            </a:pPr>
            <a:r>
              <a:rPr lang="en-US" sz="1600" dirty="0">
                <a:solidFill>
                  <a:srgbClr val="FFA50A"/>
                </a:solidFill>
                <a:latin typeface="Arial MT"/>
                <a:cs typeface="Arial MT"/>
              </a:rPr>
              <a:t>Install</a:t>
            </a:r>
            <a:r>
              <a:rPr lang="en-US" sz="1600" spc="-25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lang="en-US" sz="1600" spc="-10" dirty="0">
                <a:solidFill>
                  <a:srgbClr val="FFA50A"/>
                </a:solidFill>
                <a:latin typeface="Arial MT"/>
                <a:cs typeface="Arial MT"/>
              </a:rPr>
              <a:t>Package:</a:t>
            </a:r>
            <a:r>
              <a:rPr lang="en-US" sz="1600" spc="-10" dirty="0">
                <a:latin typeface="Arial MT"/>
                <a:cs typeface="Arial MT"/>
              </a:rPr>
              <a:t> </a:t>
            </a:r>
            <a:r>
              <a:rPr lang="en-US" sz="1600" dirty="0" err="1">
                <a:solidFill>
                  <a:srgbClr val="82AAFF"/>
                </a:solidFill>
                <a:latin typeface="Courier New"/>
                <a:cs typeface="Courier New"/>
              </a:rPr>
              <a:t>npm</a:t>
            </a:r>
            <a:r>
              <a:rPr lang="en-US" sz="1600" spc="-50" dirty="0">
                <a:solidFill>
                  <a:srgbClr val="82AAFF"/>
                </a:solidFill>
                <a:latin typeface="Courier New"/>
                <a:cs typeface="Courier New"/>
              </a:rPr>
              <a:t> </a:t>
            </a:r>
            <a:r>
              <a:rPr lang="en-US" sz="1600" dirty="0">
                <a:solidFill>
                  <a:srgbClr val="82AAFF"/>
                </a:solidFill>
                <a:latin typeface="Courier New"/>
                <a:cs typeface="Courier New"/>
              </a:rPr>
              <a:t>install</a:t>
            </a:r>
            <a:r>
              <a:rPr lang="en-US" sz="1600" spc="-45" dirty="0">
                <a:solidFill>
                  <a:srgbClr val="82AAFF"/>
                </a:solidFill>
                <a:latin typeface="Courier New"/>
                <a:cs typeface="Courier New"/>
              </a:rPr>
              <a:t> </a:t>
            </a:r>
            <a:r>
              <a:rPr lang="en-US" sz="1600" spc="-10" dirty="0">
                <a:solidFill>
                  <a:srgbClr val="D6DEEB"/>
                </a:solidFill>
                <a:latin typeface="Courier New"/>
                <a:cs typeface="Courier New"/>
              </a:rPr>
              <a:t>react-</a:t>
            </a:r>
            <a:r>
              <a:rPr lang="en-US" sz="1600" dirty="0">
                <a:solidFill>
                  <a:srgbClr val="D6DEEB"/>
                </a:solidFill>
                <a:latin typeface="Courier New"/>
                <a:cs typeface="Courier New"/>
              </a:rPr>
              <a:t>icons</a:t>
            </a:r>
            <a:r>
              <a:rPr lang="en-US" sz="1600" spc="-50" dirty="0">
                <a:solidFill>
                  <a:srgbClr val="D6DEEB"/>
                </a:solidFill>
                <a:latin typeface="Courier New"/>
                <a:cs typeface="Courier New"/>
              </a:rPr>
              <a:t> </a:t>
            </a:r>
            <a:r>
              <a:rPr lang="en-US" sz="1600" spc="-10" dirty="0">
                <a:solidFill>
                  <a:srgbClr val="D6DEEB"/>
                </a:solidFill>
                <a:latin typeface="Courier New"/>
                <a:cs typeface="Courier New"/>
              </a:rPr>
              <a:t>–save</a:t>
            </a:r>
            <a:endParaRPr lang="en-US" sz="1600" dirty="0">
              <a:latin typeface="Courier New"/>
              <a:cs typeface="Courier New"/>
            </a:endParaRPr>
          </a:p>
          <a:p>
            <a:pPr marL="246379" indent="-233679">
              <a:lnSpc>
                <a:spcPct val="100000"/>
              </a:lnSpc>
              <a:spcBef>
                <a:spcPts val="290"/>
              </a:spcBef>
              <a:buSzPct val="87500"/>
              <a:buAutoNum type="arabicPeriod" startAt="3"/>
              <a:tabLst>
                <a:tab pos="246379" algn="l"/>
              </a:tabLst>
            </a:pPr>
            <a:r>
              <a:rPr sz="1600" dirty="0">
                <a:solidFill>
                  <a:srgbClr val="FFA50A"/>
                </a:solidFill>
                <a:latin typeface="Arial MT"/>
                <a:cs typeface="Arial MT"/>
              </a:rPr>
              <a:t>Use</a:t>
            </a:r>
            <a:r>
              <a:rPr sz="1600" spc="-15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FFA50A"/>
                </a:solidFill>
                <a:latin typeface="Arial MT"/>
                <a:cs typeface="Arial MT"/>
              </a:rPr>
              <a:t>icon:</a:t>
            </a:r>
            <a:endParaRPr sz="1600" dirty="0">
              <a:latin typeface="Arial MT"/>
              <a:cs typeface="Arial MT"/>
            </a:endParaRPr>
          </a:p>
          <a:p>
            <a:pPr marL="247650">
              <a:lnSpc>
                <a:spcPct val="100000"/>
              </a:lnSpc>
              <a:spcBef>
                <a:spcPts val="285"/>
              </a:spcBef>
            </a:pPr>
            <a:r>
              <a:rPr sz="1400" dirty="0">
                <a:solidFill>
                  <a:srgbClr val="82AAFF"/>
                </a:solidFill>
                <a:latin typeface="Courier New"/>
                <a:cs typeface="Courier New"/>
              </a:rPr>
              <a:t>import</a:t>
            </a:r>
            <a:r>
              <a:rPr sz="1400" spc="-35" dirty="0">
                <a:solidFill>
                  <a:srgbClr val="82AAFF"/>
                </a:solidFill>
                <a:latin typeface="Courier New"/>
                <a:cs typeface="Courier New"/>
              </a:rPr>
              <a:t> </a:t>
            </a:r>
            <a:r>
              <a:rPr sz="1400" dirty="0">
                <a:solidFill>
                  <a:srgbClr val="82AAFF"/>
                </a:solidFill>
                <a:latin typeface="Courier New"/>
                <a:cs typeface="Courier New"/>
              </a:rPr>
              <a:t>{IconName}</a:t>
            </a:r>
            <a:r>
              <a:rPr sz="1400" spc="-35" dirty="0">
                <a:solidFill>
                  <a:srgbClr val="82AAFF"/>
                </a:solidFill>
                <a:latin typeface="Courier New"/>
                <a:cs typeface="Courier New"/>
              </a:rPr>
              <a:t> </a:t>
            </a:r>
            <a:r>
              <a:rPr sz="1600" dirty="0">
                <a:solidFill>
                  <a:srgbClr val="D6DEEB"/>
                </a:solidFill>
                <a:latin typeface="Courier New"/>
                <a:cs typeface="Courier New"/>
              </a:rPr>
              <a:t>from</a:t>
            </a:r>
            <a:r>
              <a:rPr sz="1600" spc="-150" dirty="0">
                <a:solidFill>
                  <a:srgbClr val="D6DEEB"/>
                </a:solidFill>
                <a:latin typeface="Courier New"/>
                <a:cs typeface="Courier New"/>
              </a:rPr>
              <a:t> </a:t>
            </a:r>
            <a:r>
              <a:rPr sz="1400" spc="-10" dirty="0">
                <a:solidFill>
                  <a:srgbClr val="82AAFF"/>
                </a:solidFill>
                <a:latin typeface="Courier New"/>
                <a:cs typeface="Courier New"/>
              </a:rPr>
              <a:t>"react-icons/fc";</a:t>
            </a:r>
            <a:endParaRPr sz="1400" dirty="0">
              <a:latin typeface="Courier New"/>
              <a:cs typeface="Courier New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77912" y="133350"/>
            <a:ext cx="6988176" cy="75539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43355">
              <a:lnSpc>
                <a:spcPct val="100000"/>
              </a:lnSpc>
              <a:spcBef>
                <a:spcPts val="100"/>
              </a:spcBef>
            </a:pPr>
            <a:r>
              <a:rPr dirty="0"/>
              <a:t>28.</a:t>
            </a:r>
            <a:r>
              <a:rPr spc="-15" dirty="0"/>
              <a:t> </a:t>
            </a:r>
            <a:r>
              <a:rPr spc="-20" dirty="0"/>
              <a:t>React-</a:t>
            </a:r>
            <a:r>
              <a:rPr dirty="0"/>
              <a:t>icon</a:t>
            </a:r>
            <a:r>
              <a:rPr spc="-15" dirty="0"/>
              <a:t> </a:t>
            </a:r>
            <a:r>
              <a:rPr spc="-10" dirty="0">
                <a:solidFill>
                  <a:srgbClr val="02FF00"/>
                </a:solidFill>
              </a:rPr>
              <a:t>Library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95400" y="2190750"/>
            <a:ext cx="6906489" cy="2668733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8606" y="3028950"/>
            <a:ext cx="7396380" cy="1640257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244475" indent="-231775">
              <a:lnSpc>
                <a:spcPct val="100000"/>
              </a:lnSpc>
              <a:spcBef>
                <a:spcPts val="365"/>
              </a:spcBef>
              <a:buSzPct val="91666"/>
              <a:buAutoNum type="arabicPeriod"/>
              <a:tabLst>
                <a:tab pos="244475" algn="l"/>
              </a:tabLst>
            </a:pPr>
            <a:r>
              <a:rPr sz="1600" dirty="0">
                <a:solidFill>
                  <a:srgbClr val="FFA50A"/>
                </a:solidFill>
                <a:latin typeface="Arial MT"/>
                <a:cs typeface="Arial MT"/>
              </a:rPr>
              <a:t>Inspection:</a:t>
            </a:r>
            <a:r>
              <a:rPr sz="1600" spc="-30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Allows</a:t>
            </a:r>
            <a:r>
              <a:rPr sz="16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02FF00"/>
                </a:solidFill>
                <a:latin typeface="Arial MT"/>
                <a:cs typeface="Arial MT"/>
              </a:rPr>
              <a:t>inspection</a:t>
            </a:r>
            <a:r>
              <a:rPr sz="1600" spc="-35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16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02FF00"/>
                </a:solidFill>
                <a:latin typeface="Arial MT"/>
                <a:cs typeface="Arial MT"/>
              </a:rPr>
              <a:t>React</a:t>
            </a:r>
            <a:r>
              <a:rPr sz="1600" spc="-3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02FF00"/>
                </a:solidFill>
                <a:latin typeface="Arial MT"/>
                <a:cs typeface="Arial MT"/>
              </a:rPr>
              <a:t>component</a:t>
            </a:r>
            <a:r>
              <a:rPr sz="1600" spc="-3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02FF00"/>
                </a:solidFill>
                <a:latin typeface="Arial MT"/>
                <a:cs typeface="Arial MT"/>
              </a:rPr>
              <a:t>hierarchies.</a:t>
            </a:r>
            <a:endParaRPr sz="1600" dirty="0">
              <a:latin typeface="Arial MT"/>
              <a:cs typeface="Arial MT"/>
            </a:endParaRPr>
          </a:p>
          <a:p>
            <a:pPr marL="244475" marR="635000" indent="-231775">
              <a:lnSpc>
                <a:spcPct val="118300"/>
              </a:lnSpc>
              <a:buSzPct val="91666"/>
              <a:buAutoNum type="arabicPeriod"/>
              <a:tabLst>
                <a:tab pos="247650" algn="l"/>
              </a:tabLst>
            </a:pPr>
            <a:r>
              <a:rPr sz="1600" dirty="0">
                <a:solidFill>
                  <a:srgbClr val="FFA50A"/>
                </a:solidFill>
                <a:latin typeface="Arial MT"/>
                <a:cs typeface="Arial MT"/>
              </a:rPr>
              <a:t>State</a:t>
            </a:r>
            <a:r>
              <a:rPr sz="1600" spc="-25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A50A"/>
                </a:solidFill>
                <a:latin typeface="Arial MT"/>
                <a:cs typeface="Arial MT"/>
              </a:rPr>
              <a:t>&amp;</a:t>
            </a:r>
            <a:r>
              <a:rPr sz="1600" spc="-20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A50A"/>
                </a:solidFill>
                <a:latin typeface="Arial MT"/>
                <a:cs typeface="Arial MT"/>
              </a:rPr>
              <a:t>Props:</a:t>
            </a:r>
            <a:r>
              <a:rPr sz="1600" spc="-15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02FF00"/>
                </a:solidFill>
                <a:latin typeface="Arial MT"/>
                <a:cs typeface="Arial MT"/>
              </a:rPr>
              <a:t>View</a:t>
            </a:r>
            <a:r>
              <a:rPr sz="1600" spc="-2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02FF00"/>
                </a:solidFill>
                <a:latin typeface="Arial MT"/>
                <a:cs typeface="Arial MT"/>
              </a:rPr>
              <a:t>and</a:t>
            </a:r>
            <a:r>
              <a:rPr sz="1600" spc="-25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02FF00"/>
                </a:solidFill>
                <a:latin typeface="Arial MT"/>
                <a:cs typeface="Arial MT"/>
              </a:rPr>
              <a:t>edit</a:t>
            </a:r>
            <a:r>
              <a:rPr sz="1600" spc="-1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16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02FF00"/>
                </a:solidFill>
                <a:latin typeface="Arial MT"/>
                <a:cs typeface="Arial MT"/>
              </a:rPr>
              <a:t>current</a:t>
            </a:r>
            <a:r>
              <a:rPr sz="1600" spc="-15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02FF00"/>
                </a:solidFill>
                <a:latin typeface="Arial MT"/>
                <a:cs typeface="Arial MT"/>
              </a:rPr>
              <a:t>state</a:t>
            </a:r>
            <a:r>
              <a:rPr sz="1600" spc="-25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16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props</a:t>
            </a:r>
            <a:r>
              <a:rPr sz="16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25" dirty="0">
                <a:solidFill>
                  <a:srgbClr val="FFFFFF"/>
                </a:solidFill>
                <a:latin typeface="Arial MT"/>
                <a:cs typeface="Arial MT"/>
              </a:rPr>
              <a:t>of </a:t>
            </a:r>
            <a:r>
              <a:rPr sz="1600" spc="-10" dirty="0">
                <a:solidFill>
                  <a:srgbClr val="FFFFFF"/>
                </a:solidFill>
                <a:latin typeface="Arial MT"/>
                <a:cs typeface="Arial MT"/>
              </a:rPr>
              <a:t>components.</a:t>
            </a:r>
            <a:endParaRPr sz="1600" dirty="0">
              <a:latin typeface="Arial MT"/>
              <a:cs typeface="Arial MT"/>
            </a:endParaRPr>
          </a:p>
          <a:p>
            <a:pPr marL="244475" indent="-231775">
              <a:lnSpc>
                <a:spcPct val="100000"/>
              </a:lnSpc>
              <a:spcBef>
                <a:spcPts val="140"/>
              </a:spcBef>
              <a:buSzPct val="91666"/>
              <a:buAutoNum type="arabicPeriod"/>
              <a:tabLst>
                <a:tab pos="244475" algn="l"/>
              </a:tabLst>
            </a:pPr>
            <a:r>
              <a:rPr sz="1600" dirty="0">
                <a:solidFill>
                  <a:srgbClr val="FFA50A"/>
                </a:solidFill>
                <a:latin typeface="Arial MT"/>
                <a:cs typeface="Arial MT"/>
              </a:rPr>
              <a:t>Performance:</a:t>
            </a:r>
            <a:r>
              <a:rPr sz="1600" spc="-30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02FF00"/>
                </a:solidFill>
                <a:latin typeface="Arial MT"/>
                <a:cs typeface="Arial MT"/>
              </a:rPr>
              <a:t>Analyze</a:t>
            </a:r>
            <a:r>
              <a:rPr sz="1600" spc="-4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component</a:t>
            </a:r>
            <a:r>
              <a:rPr sz="16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02FF00"/>
                </a:solidFill>
                <a:latin typeface="Arial MT"/>
                <a:cs typeface="Arial MT"/>
              </a:rPr>
              <a:t>re-</a:t>
            </a:r>
            <a:r>
              <a:rPr sz="1600" dirty="0">
                <a:solidFill>
                  <a:srgbClr val="02FF00"/>
                </a:solidFill>
                <a:latin typeface="Arial MT"/>
                <a:cs typeface="Arial MT"/>
              </a:rPr>
              <a:t>renders</a:t>
            </a:r>
            <a:r>
              <a:rPr sz="1600" spc="-35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16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Arial MT"/>
                <a:cs typeface="Arial MT"/>
              </a:rPr>
              <a:t>performance</a:t>
            </a:r>
            <a:r>
              <a:rPr lang="en-US" sz="1600" dirty="0"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Arial MT"/>
                <a:cs typeface="Arial MT"/>
              </a:rPr>
              <a:t>bottlenecks.</a:t>
            </a:r>
            <a:endParaRPr sz="1600" dirty="0">
              <a:latin typeface="Arial MT"/>
              <a:cs typeface="Arial MT"/>
            </a:endParaRPr>
          </a:p>
          <a:p>
            <a:pPr marL="244475" marR="281305" indent="-231775">
              <a:lnSpc>
                <a:spcPts val="1700"/>
              </a:lnSpc>
              <a:spcBef>
                <a:spcPts val="10"/>
              </a:spcBef>
              <a:buSzPct val="91666"/>
              <a:buAutoNum type="arabicPeriod" startAt="4"/>
              <a:tabLst>
                <a:tab pos="247650" algn="l"/>
              </a:tabLst>
            </a:pPr>
            <a:r>
              <a:rPr sz="1600" dirty="0">
                <a:solidFill>
                  <a:srgbClr val="FFA50A"/>
                </a:solidFill>
                <a:latin typeface="Arial MT"/>
                <a:cs typeface="Arial MT"/>
              </a:rPr>
              <a:t>Navigation:</a:t>
            </a:r>
            <a:r>
              <a:rPr sz="1600" spc="-30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Conveniently</a:t>
            </a:r>
            <a:r>
              <a:rPr sz="16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02FF00"/>
                </a:solidFill>
                <a:latin typeface="Arial MT"/>
                <a:cs typeface="Arial MT"/>
              </a:rPr>
              <a:t>navigate</a:t>
            </a:r>
            <a:r>
              <a:rPr sz="1600" spc="-35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through</a:t>
            </a:r>
            <a:r>
              <a:rPr sz="16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16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02FF00"/>
                </a:solidFill>
                <a:latin typeface="Arial MT"/>
                <a:cs typeface="Arial MT"/>
              </a:rPr>
              <a:t>entire</a:t>
            </a:r>
            <a:r>
              <a:rPr sz="1600" spc="-4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02FF00"/>
                </a:solidFill>
                <a:latin typeface="Arial MT"/>
                <a:cs typeface="Arial MT"/>
              </a:rPr>
              <a:t>component 	tree</a:t>
            </a:r>
            <a:r>
              <a:rPr sz="1600" spc="-10" dirty="0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1600" dirty="0">
              <a:latin typeface="Arial MT"/>
              <a:cs typeface="Arial MT"/>
            </a:endParaRPr>
          </a:p>
          <a:p>
            <a:pPr marL="244475" indent="-231775">
              <a:lnSpc>
                <a:spcPct val="100000"/>
              </a:lnSpc>
              <a:spcBef>
                <a:spcPts val="45"/>
              </a:spcBef>
              <a:buSzPct val="91666"/>
              <a:buAutoNum type="arabicPeriod" startAt="4"/>
              <a:tabLst>
                <a:tab pos="244475" algn="l"/>
              </a:tabLst>
            </a:pPr>
            <a:r>
              <a:rPr sz="1600" dirty="0">
                <a:solidFill>
                  <a:srgbClr val="FFA50A"/>
                </a:solidFill>
                <a:latin typeface="Arial MT"/>
                <a:cs typeface="Arial MT"/>
              </a:rPr>
              <a:t>Filtering:</a:t>
            </a:r>
            <a:r>
              <a:rPr sz="1600" spc="-20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02FF00"/>
                </a:solidFill>
                <a:latin typeface="Arial MT"/>
                <a:cs typeface="Arial MT"/>
              </a:rPr>
              <a:t>Filter</a:t>
            </a:r>
            <a:r>
              <a:rPr sz="1600" spc="-2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components</a:t>
            </a:r>
            <a:r>
              <a:rPr sz="16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02FF00"/>
                </a:solidFill>
                <a:latin typeface="Arial MT"/>
                <a:cs typeface="Arial MT"/>
              </a:rPr>
              <a:t>by</a:t>
            </a:r>
            <a:r>
              <a:rPr sz="1600" spc="-25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02FF00"/>
                </a:solidFill>
                <a:latin typeface="Arial MT"/>
                <a:cs typeface="Arial MT"/>
              </a:rPr>
              <a:t>name</a:t>
            </a:r>
            <a:r>
              <a:rPr sz="1600" spc="-35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02FF00"/>
                </a:solidFill>
                <a:latin typeface="Arial MT"/>
                <a:cs typeface="Arial MT"/>
              </a:rPr>
              <a:t>or</a:t>
            </a:r>
            <a:r>
              <a:rPr sz="1600" spc="-25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02FF00"/>
                </a:solidFill>
                <a:latin typeface="Arial MT"/>
                <a:cs typeface="Arial MT"/>
              </a:rPr>
              <a:t>source</a:t>
            </a:r>
            <a:r>
              <a:rPr sz="1600" spc="-3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16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locate</a:t>
            </a:r>
            <a:r>
              <a:rPr sz="16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20" dirty="0">
                <a:solidFill>
                  <a:srgbClr val="FFFFFF"/>
                </a:solidFill>
                <a:latin typeface="Arial MT"/>
                <a:cs typeface="Arial MT"/>
              </a:rPr>
              <a:t>them</a:t>
            </a:r>
            <a:r>
              <a:rPr lang="en-US" sz="1600" dirty="0"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Arial MT"/>
                <a:cs typeface="Arial MT"/>
              </a:rPr>
              <a:t>quickly.</a:t>
            </a:r>
            <a:endParaRPr sz="1600" dirty="0">
              <a:latin typeface="Arial MT"/>
              <a:cs typeface="Arial MT"/>
            </a:endParaRPr>
          </a:p>
          <a:p>
            <a:pPr marL="244475" indent="-231775">
              <a:lnSpc>
                <a:spcPct val="100000"/>
              </a:lnSpc>
              <a:spcBef>
                <a:spcPts val="170"/>
              </a:spcBef>
              <a:buSzPct val="91666"/>
              <a:buAutoNum type="arabicPeriod" startAt="6"/>
              <a:tabLst>
                <a:tab pos="244475" algn="l"/>
              </a:tabLst>
            </a:pPr>
            <a:r>
              <a:rPr sz="1600" spc="-10" dirty="0">
                <a:solidFill>
                  <a:srgbClr val="FFA50A"/>
                </a:solidFill>
                <a:latin typeface="Arial MT"/>
                <a:cs typeface="Arial MT"/>
              </a:rPr>
              <a:t>Real-</a:t>
            </a:r>
            <a:r>
              <a:rPr sz="1600" dirty="0">
                <a:solidFill>
                  <a:srgbClr val="FFA50A"/>
                </a:solidFill>
                <a:latin typeface="Arial MT"/>
                <a:cs typeface="Arial MT"/>
              </a:rPr>
              <a:t>time</a:t>
            </a:r>
            <a:r>
              <a:rPr sz="1600" spc="-25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A50A"/>
                </a:solidFill>
                <a:latin typeface="Arial MT"/>
                <a:cs typeface="Arial MT"/>
              </a:rPr>
              <a:t>Feedback:</a:t>
            </a:r>
            <a:r>
              <a:rPr sz="1600" spc="-15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See</a:t>
            </a:r>
            <a:r>
              <a:rPr sz="16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02FF00"/>
                </a:solidFill>
                <a:latin typeface="Arial MT"/>
                <a:cs typeface="Arial MT"/>
              </a:rPr>
              <a:t>live</a:t>
            </a:r>
            <a:r>
              <a:rPr sz="1600" spc="-25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02FF00"/>
                </a:solidFill>
                <a:latin typeface="Arial MT"/>
                <a:cs typeface="Arial MT"/>
              </a:rPr>
              <a:t>changes</a:t>
            </a:r>
            <a:r>
              <a:rPr sz="1600" spc="-15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as</a:t>
            </a:r>
            <a:r>
              <a:rPr sz="16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you</a:t>
            </a:r>
            <a:r>
              <a:rPr sz="16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modify</a:t>
            </a:r>
            <a:r>
              <a:rPr sz="16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state</a:t>
            </a:r>
            <a:r>
              <a:rPr sz="16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or</a:t>
            </a:r>
            <a:r>
              <a:rPr sz="16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Arial MT"/>
                <a:cs typeface="Arial MT"/>
              </a:rPr>
              <a:t>props.</a:t>
            </a:r>
            <a:endParaRPr sz="16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77912" y="104870"/>
            <a:ext cx="6988176" cy="75539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3355">
              <a:lnSpc>
                <a:spcPct val="100000"/>
              </a:lnSpc>
              <a:spcBef>
                <a:spcPts val="100"/>
              </a:spcBef>
            </a:pPr>
            <a:r>
              <a:rPr dirty="0"/>
              <a:t>29.</a:t>
            </a:r>
            <a:r>
              <a:rPr spc="-65" dirty="0"/>
              <a:t> </a:t>
            </a:r>
            <a:r>
              <a:rPr dirty="0"/>
              <a:t>Inspecting</a:t>
            </a:r>
            <a:r>
              <a:rPr spc="-65" dirty="0"/>
              <a:t> </a:t>
            </a:r>
            <a:r>
              <a:rPr dirty="0"/>
              <a:t>with</a:t>
            </a:r>
            <a:r>
              <a:rPr spc="-70" dirty="0"/>
              <a:t> </a:t>
            </a:r>
            <a:r>
              <a:rPr dirty="0">
                <a:solidFill>
                  <a:srgbClr val="02FF00"/>
                </a:solidFill>
              </a:rPr>
              <a:t>React</a:t>
            </a:r>
            <a:r>
              <a:rPr spc="-65" dirty="0">
                <a:solidFill>
                  <a:srgbClr val="02FF00"/>
                </a:solidFill>
              </a:rPr>
              <a:t> </a:t>
            </a:r>
            <a:r>
              <a:rPr dirty="0">
                <a:solidFill>
                  <a:srgbClr val="02FF00"/>
                </a:solidFill>
              </a:rPr>
              <a:t>Dev</a:t>
            </a:r>
            <a:r>
              <a:rPr spc="-60" dirty="0">
                <a:solidFill>
                  <a:srgbClr val="02FF00"/>
                </a:solidFill>
              </a:rPr>
              <a:t> </a:t>
            </a:r>
            <a:r>
              <a:rPr spc="-10" dirty="0">
                <a:solidFill>
                  <a:srgbClr val="02FF00"/>
                </a:solidFill>
              </a:rPr>
              <a:t>Tools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358" y="952196"/>
            <a:ext cx="4415847" cy="1607127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623666" y="786230"/>
            <a:ext cx="4306515" cy="193905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4800" y="1047750"/>
            <a:ext cx="8360425" cy="3096359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374015" indent="-361315">
              <a:lnSpc>
                <a:spcPct val="100000"/>
              </a:lnSpc>
              <a:spcBef>
                <a:spcPts val="484"/>
              </a:spcBef>
              <a:buClr>
                <a:srgbClr val="FFFFFF"/>
              </a:buClr>
              <a:buAutoNum type="arabicPeriod"/>
              <a:tabLst>
                <a:tab pos="374015" algn="l"/>
              </a:tabLst>
            </a:pPr>
            <a:r>
              <a:rPr lang="en-US" sz="2100" dirty="0">
                <a:solidFill>
                  <a:srgbClr val="FFA500"/>
                </a:solidFill>
                <a:latin typeface="Arial MT"/>
                <a:cs typeface="Arial MT"/>
              </a:rPr>
              <a:t>No need </a:t>
            </a:r>
            <a:r>
              <a:rPr lang="en-US" sz="2100" dirty="0">
                <a:solidFill>
                  <a:schemeClr val="bg1"/>
                </a:solidFill>
                <a:latin typeface="Arial MT"/>
                <a:cs typeface="Arial MT"/>
              </a:rPr>
              <a:t>to manually </a:t>
            </a:r>
            <a:r>
              <a:rPr lang="en-US" sz="2100" dirty="0">
                <a:solidFill>
                  <a:srgbClr val="2ECC71"/>
                </a:solidFill>
                <a:latin typeface="Arial MT"/>
                <a:cs typeface="Arial MT"/>
              </a:rPr>
              <a:t>query or update DOM elements.</a:t>
            </a:r>
          </a:p>
          <a:p>
            <a:pPr marL="374015" indent="-361315">
              <a:lnSpc>
                <a:spcPct val="100000"/>
              </a:lnSpc>
              <a:spcBef>
                <a:spcPts val="484"/>
              </a:spcBef>
              <a:buClr>
                <a:srgbClr val="FFFFFF"/>
              </a:buClr>
              <a:buAutoNum type="arabicPeriod"/>
              <a:tabLst>
                <a:tab pos="374015" algn="l"/>
              </a:tabLst>
            </a:pPr>
            <a:r>
              <a:rPr lang="en-US" sz="2100" dirty="0">
                <a:solidFill>
                  <a:srgbClr val="F39C12"/>
                </a:solidFill>
                <a:latin typeface="Arial MT"/>
                <a:cs typeface="Arial MT"/>
              </a:rPr>
              <a:t>React </a:t>
            </a:r>
            <a:r>
              <a:rPr lang="en-US" sz="2100" dirty="0">
                <a:solidFill>
                  <a:schemeClr val="bg1"/>
                </a:solidFill>
                <a:latin typeface="Arial MT"/>
                <a:cs typeface="Arial MT"/>
              </a:rPr>
              <a:t>simplifies development by using </a:t>
            </a:r>
          </a:p>
          <a:p>
            <a:pPr marL="12700">
              <a:lnSpc>
                <a:spcPct val="100000"/>
              </a:lnSpc>
              <a:spcBef>
                <a:spcPts val="484"/>
              </a:spcBef>
              <a:buClr>
                <a:srgbClr val="FFFFFF"/>
              </a:buClr>
              <a:tabLst>
                <a:tab pos="374015" algn="l"/>
              </a:tabLst>
            </a:pPr>
            <a:r>
              <a:rPr lang="en-US" sz="2100" dirty="0">
                <a:solidFill>
                  <a:schemeClr val="bg1"/>
                </a:solidFill>
                <a:latin typeface="Arial MT"/>
                <a:cs typeface="Arial MT"/>
              </a:rPr>
              <a:t>	</a:t>
            </a:r>
            <a:r>
              <a:rPr lang="en-US" sz="2100" dirty="0">
                <a:solidFill>
                  <a:srgbClr val="2ECC71"/>
                </a:solidFill>
                <a:latin typeface="Arial MT"/>
                <a:cs typeface="Arial MT"/>
              </a:rPr>
              <a:t>small, reusable components.</a:t>
            </a:r>
          </a:p>
          <a:p>
            <a:pPr marL="12700">
              <a:lnSpc>
                <a:spcPct val="100000"/>
              </a:lnSpc>
              <a:spcBef>
                <a:spcPts val="484"/>
              </a:spcBef>
              <a:buClr>
                <a:srgbClr val="FFFFFF"/>
              </a:buClr>
              <a:tabLst>
                <a:tab pos="374015" algn="l"/>
              </a:tabLst>
            </a:pPr>
            <a:r>
              <a:rPr lang="en-US" sz="2000" dirty="0">
                <a:solidFill>
                  <a:schemeClr val="bg1"/>
                </a:solidFill>
                <a:latin typeface="Arial MT"/>
                <a:cs typeface="Arial MT"/>
              </a:rPr>
              <a:t>3. </a:t>
            </a:r>
            <a:r>
              <a:rPr lang="en-US" sz="2100" dirty="0">
                <a:solidFill>
                  <a:srgbClr val="FFA500"/>
                </a:solidFill>
                <a:latin typeface="Arial MT"/>
                <a:cs typeface="Arial MT"/>
              </a:rPr>
              <a:t>React</a:t>
            </a:r>
            <a:r>
              <a:rPr lang="en-US" sz="2100" dirty="0">
                <a:solidFill>
                  <a:schemeClr val="bg1"/>
                </a:solidFill>
                <a:latin typeface="Arial MT"/>
                <a:cs typeface="Arial MT"/>
              </a:rPr>
              <a:t> efficiently handles the </a:t>
            </a:r>
            <a:r>
              <a:rPr lang="en-US" sz="2100" dirty="0">
                <a:solidFill>
                  <a:srgbClr val="2ECC71"/>
                </a:solidFill>
                <a:latin typeface="Arial MT"/>
                <a:cs typeface="Arial MT"/>
              </a:rPr>
              <a:t>creation </a:t>
            </a:r>
          </a:p>
          <a:p>
            <a:pPr marL="12700">
              <a:lnSpc>
                <a:spcPct val="100000"/>
              </a:lnSpc>
              <a:spcBef>
                <a:spcPts val="484"/>
              </a:spcBef>
              <a:buClr>
                <a:srgbClr val="FFFFFF"/>
              </a:buClr>
              <a:tabLst>
                <a:tab pos="374015" algn="l"/>
              </a:tabLst>
            </a:pPr>
            <a:r>
              <a:rPr lang="en-US" sz="2100" dirty="0">
                <a:solidFill>
                  <a:srgbClr val="2ECC71"/>
                </a:solidFill>
                <a:latin typeface="Arial MT"/>
                <a:cs typeface="Arial MT"/>
              </a:rPr>
              <a:t>	and updating </a:t>
            </a:r>
            <a:r>
              <a:rPr lang="en-US" sz="2100" dirty="0">
                <a:solidFill>
                  <a:schemeClr val="bg1"/>
                </a:solidFill>
                <a:latin typeface="Arial MT"/>
                <a:cs typeface="Arial MT"/>
              </a:rPr>
              <a:t>of DOM elements for you.</a:t>
            </a:r>
          </a:p>
          <a:p>
            <a:pPr marL="12700">
              <a:lnSpc>
                <a:spcPct val="100000"/>
              </a:lnSpc>
              <a:spcBef>
                <a:spcPts val="484"/>
              </a:spcBef>
              <a:buClr>
                <a:srgbClr val="FFFFFF"/>
              </a:buClr>
              <a:tabLst>
                <a:tab pos="374015" algn="l"/>
              </a:tabLst>
            </a:pPr>
            <a:r>
              <a:rPr lang="en-US" sz="2000" dirty="0">
                <a:solidFill>
                  <a:schemeClr val="bg1"/>
                </a:solidFill>
                <a:latin typeface="Arial MT"/>
                <a:cs typeface="Arial MT"/>
              </a:rPr>
              <a:t>4. </a:t>
            </a:r>
            <a:r>
              <a:rPr lang="en-US" sz="2100" dirty="0">
                <a:solidFill>
                  <a:srgbClr val="FFA500"/>
                </a:solidFill>
                <a:latin typeface="Arial MT"/>
                <a:cs typeface="Arial MT"/>
              </a:rPr>
              <a:t>It saves significant development time</a:t>
            </a:r>
            <a:r>
              <a:rPr lang="en-US" sz="2100" dirty="0">
                <a:solidFill>
                  <a:schemeClr val="bg1"/>
                </a:solidFill>
                <a:latin typeface="Arial MT"/>
                <a:cs typeface="Arial MT"/>
              </a:rPr>
              <a:t> -</a:t>
            </a:r>
          </a:p>
          <a:p>
            <a:pPr marL="12700">
              <a:lnSpc>
                <a:spcPct val="100000"/>
              </a:lnSpc>
              <a:spcBef>
                <a:spcPts val="484"/>
              </a:spcBef>
              <a:buClr>
                <a:srgbClr val="FFFFFF"/>
              </a:buClr>
              <a:tabLst>
                <a:tab pos="374015" algn="l"/>
              </a:tabLst>
            </a:pPr>
            <a:r>
              <a:rPr lang="en-US" sz="2100" dirty="0">
                <a:solidFill>
                  <a:schemeClr val="bg1"/>
                </a:solidFill>
                <a:latin typeface="Arial MT"/>
                <a:cs typeface="Arial MT"/>
              </a:rPr>
              <a:t>	most things are pre-built and </a:t>
            </a:r>
          </a:p>
          <a:p>
            <a:pPr marL="12700">
              <a:lnSpc>
                <a:spcPct val="100000"/>
              </a:lnSpc>
              <a:spcBef>
                <a:spcPts val="484"/>
              </a:spcBef>
              <a:buClr>
                <a:srgbClr val="FFFFFF"/>
              </a:buClr>
              <a:tabLst>
                <a:tab pos="374015" algn="l"/>
              </a:tabLst>
            </a:pPr>
            <a:r>
              <a:rPr lang="en-US" sz="2100" dirty="0">
                <a:solidFill>
                  <a:schemeClr val="bg1"/>
                </a:solidFill>
                <a:latin typeface="Arial MT"/>
                <a:cs typeface="Arial MT"/>
              </a:rPr>
              <a:t>	</a:t>
            </a:r>
            <a:r>
              <a:rPr lang="en-US" sz="2100" dirty="0">
                <a:solidFill>
                  <a:srgbClr val="2ECC71"/>
                </a:solidFill>
                <a:latin typeface="Arial MT"/>
                <a:cs typeface="Arial MT"/>
              </a:rPr>
              <a:t>easier to manage</a:t>
            </a:r>
            <a:r>
              <a:rPr lang="en-US" sz="2100" dirty="0">
                <a:solidFill>
                  <a:schemeClr val="bg1"/>
                </a:solidFill>
                <a:latin typeface="Arial MT"/>
                <a:cs typeface="Arial MT"/>
              </a:rPr>
              <a:t>.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43000" y="112649"/>
            <a:ext cx="6988176" cy="755396"/>
          </a:xfrm>
          <a:prstGeom prst="rect">
            <a:avLst/>
          </a:prstGeom>
        </p:spPr>
        <p:txBody>
          <a:bodyPr vert="horz" wrap="square" lIns="0" tIns="102616" rIns="0" bIns="0" rtlCol="0">
            <a:spAutoFit/>
          </a:bodyPr>
          <a:lstStyle/>
          <a:p>
            <a:pPr marL="1349375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02FF00"/>
                </a:solidFill>
              </a:rPr>
              <a:t>4.</a:t>
            </a:r>
            <a:r>
              <a:rPr sz="3600" spc="-45" dirty="0">
                <a:solidFill>
                  <a:srgbClr val="02FF00"/>
                </a:solidFill>
              </a:rPr>
              <a:t> </a:t>
            </a:r>
            <a:r>
              <a:rPr sz="3600" dirty="0">
                <a:solidFill>
                  <a:srgbClr val="FFFFFF"/>
                </a:solidFill>
              </a:rPr>
              <a:t>Working</a:t>
            </a:r>
            <a:r>
              <a:rPr sz="3600" spc="-50" dirty="0">
                <a:solidFill>
                  <a:srgbClr val="FFFFFF"/>
                </a:solidFill>
              </a:rPr>
              <a:t> </a:t>
            </a:r>
            <a:r>
              <a:rPr sz="3600" dirty="0">
                <a:solidFill>
                  <a:srgbClr val="FFFFFF"/>
                </a:solidFill>
              </a:rPr>
              <a:t>of</a:t>
            </a:r>
            <a:r>
              <a:rPr sz="3600" spc="-40" dirty="0">
                <a:solidFill>
                  <a:srgbClr val="FFFFFF"/>
                </a:solidFill>
              </a:rPr>
              <a:t> </a:t>
            </a:r>
            <a:r>
              <a:rPr sz="3600" spc="-10" dirty="0">
                <a:solidFill>
                  <a:srgbClr val="02FF00"/>
                </a:solidFill>
              </a:rPr>
              <a:t>React</a:t>
            </a:r>
            <a:endParaRPr sz="36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98B8D7C-255F-5BD5-747E-CAA2C2E13B7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555" b="11482"/>
          <a:stretch>
            <a:fillRect/>
          </a:stretch>
        </p:blipFill>
        <p:spPr>
          <a:xfrm>
            <a:off x="5470632" y="1657350"/>
            <a:ext cx="3398385" cy="28194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77912" y="158817"/>
            <a:ext cx="6988176" cy="75539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08760">
              <a:lnSpc>
                <a:spcPct val="100000"/>
              </a:lnSpc>
              <a:spcBef>
                <a:spcPts val="100"/>
              </a:spcBef>
            </a:pPr>
            <a:r>
              <a:rPr dirty="0"/>
              <a:t>30.</a:t>
            </a:r>
            <a:r>
              <a:rPr spc="-45" dirty="0"/>
              <a:t> </a:t>
            </a:r>
            <a:r>
              <a:rPr dirty="0"/>
              <a:t>How</a:t>
            </a:r>
            <a:r>
              <a:rPr spc="-40" dirty="0"/>
              <a:t> </a:t>
            </a:r>
            <a:r>
              <a:rPr dirty="0"/>
              <a:t>React</a:t>
            </a:r>
            <a:r>
              <a:rPr spc="-45" dirty="0"/>
              <a:t> </a:t>
            </a:r>
            <a:r>
              <a:rPr spc="-10" dirty="0">
                <a:solidFill>
                  <a:srgbClr val="02FF00"/>
                </a:solidFill>
              </a:rPr>
              <a:t>Works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5102481" y="792431"/>
            <a:ext cx="3885702" cy="3726414"/>
            <a:chOff x="5135458" y="419885"/>
            <a:chExt cx="4050146" cy="4050146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35458" y="419885"/>
              <a:ext cx="4050146" cy="4050145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5305366" y="4292231"/>
              <a:ext cx="971550" cy="177800"/>
            </a:xfrm>
            <a:custGeom>
              <a:avLst/>
              <a:gdLst/>
              <a:ahLst/>
              <a:cxnLst/>
              <a:rect l="l" t="t" r="r" b="b"/>
              <a:pathLst>
                <a:path w="971550" h="177800">
                  <a:moveTo>
                    <a:pt x="971550" y="0"/>
                  </a:moveTo>
                  <a:lnTo>
                    <a:pt x="0" y="0"/>
                  </a:lnTo>
                  <a:lnTo>
                    <a:pt x="0" y="177799"/>
                  </a:lnTo>
                  <a:lnTo>
                    <a:pt x="971550" y="177799"/>
                  </a:lnTo>
                  <a:lnTo>
                    <a:pt x="971550" y="0"/>
                  </a:lnTo>
                  <a:close/>
                </a:path>
              </a:pathLst>
            </a:custGeom>
            <a:solidFill>
              <a:srgbClr val="E8F3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172382" y="957579"/>
            <a:ext cx="8666818" cy="331372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905"/>
              </a:lnSpc>
              <a:spcBef>
                <a:spcPts val="100"/>
              </a:spcBef>
            </a:pPr>
            <a:r>
              <a:rPr b="1" dirty="0">
                <a:solidFill>
                  <a:srgbClr val="FFA50A"/>
                </a:solidFill>
                <a:latin typeface="Calibri"/>
                <a:cs typeface="Calibri"/>
              </a:rPr>
              <a:t>Root</a:t>
            </a:r>
            <a:r>
              <a:rPr b="1" spc="-40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b="1" spc="-10" dirty="0">
                <a:solidFill>
                  <a:srgbClr val="FFA50A"/>
                </a:solidFill>
                <a:latin typeface="Calibri"/>
                <a:cs typeface="Calibri"/>
              </a:rPr>
              <a:t>Component</a:t>
            </a:r>
            <a:r>
              <a:rPr spc="-10" dirty="0">
                <a:solidFill>
                  <a:srgbClr val="FFA50A"/>
                </a:solidFill>
                <a:latin typeface="Calibri"/>
                <a:cs typeface="Calibri"/>
              </a:rPr>
              <a:t>:</a:t>
            </a:r>
            <a:endParaRPr dirty="0">
              <a:latin typeface="Calibri"/>
              <a:cs typeface="Calibri"/>
            </a:endParaRPr>
          </a:p>
          <a:p>
            <a:pPr marL="279400" indent="-111125">
              <a:lnSpc>
                <a:spcPts val="1425"/>
              </a:lnSpc>
              <a:buClr>
                <a:srgbClr val="FFA50A"/>
              </a:buClr>
              <a:buFont typeface="Arial MT"/>
              <a:buChar char="•"/>
              <a:tabLst>
                <a:tab pos="279400" algn="l"/>
              </a:tabLst>
            </a:pPr>
            <a:r>
              <a:rPr sz="1400" dirty="0">
                <a:solidFill>
                  <a:srgbClr val="D1D5DB"/>
                </a:solidFill>
                <a:latin typeface="Calibri"/>
                <a:cs typeface="Calibri"/>
              </a:rPr>
              <a:t>The</a:t>
            </a:r>
            <a:r>
              <a:rPr sz="1400" spc="-1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02FF00"/>
                </a:solidFill>
                <a:latin typeface="Calibri"/>
                <a:cs typeface="Calibri"/>
              </a:rPr>
              <a:t>App</a:t>
            </a:r>
            <a:r>
              <a:rPr sz="1400" spc="-20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D1D5DB"/>
                </a:solidFill>
                <a:latin typeface="Calibri"/>
                <a:cs typeface="Calibri"/>
              </a:rPr>
              <a:t>is</a:t>
            </a:r>
            <a:r>
              <a:rPr sz="1400" spc="-1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D1D5DB"/>
                </a:solidFill>
                <a:latin typeface="Calibri"/>
                <a:cs typeface="Calibri"/>
              </a:rPr>
              <a:t>the</a:t>
            </a:r>
            <a:r>
              <a:rPr sz="1400" spc="-1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D1D5DB"/>
                </a:solidFill>
                <a:latin typeface="Calibri"/>
                <a:cs typeface="Calibri"/>
              </a:rPr>
              <a:t>main</a:t>
            </a:r>
            <a:r>
              <a:rPr sz="1400" spc="-2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D1D5DB"/>
                </a:solidFill>
                <a:latin typeface="Calibri"/>
                <a:cs typeface="Calibri"/>
              </a:rPr>
              <a:t>or</a:t>
            </a:r>
            <a:r>
              <a:rPr sz="1400" spc="-2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02FF00"/>
                </a:solidFill>
                <a:latin typeface="Calibri"/>
                <a:cs typeface="Calibri"/>
              </a:rPr>
              <a:t>root</a:t>
            </a:r>
            <a:r>
              <a:rPr sz="1400" spc="-20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02FF00"/>
                </a:solidFill>
                <a:latin typeface="Calibri"/>
                <a:cs typeface="Calibri"/>
              </a:rPr>
              <a:t>component</a:t>
            </a:r>
            <a:r>
              <a:rPr sz="1400" spc="-15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D1D5DB"/>
                </a:solidFill>
                <a:latin typeface="Calibri"/>
                <a:cs typeface="Calibri"/>
              </a:rPr>
              <a:t>of</a:t>
            </a:r>
            <a:r>
              <a:rPr sz="1400" spc="-1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D1D5DB"/>
                </a:solidFill>
                <a:latin typeface="Calibri"/>
                <a:cs typeface="Calibri"/>
              </a:rPr>
              <a:t>a</a:t>
            </a:r>
            <a:r>
              <a:rPr sz="1400" spc="-1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D1D5DB"/>
                </a:solidFill>
                <a:latin typeface="Calibri"/>
                <a:cs typeface="Calibri"/>
              </a:rPr>
              <a:t>React</a:t>
            </a:r>
            <a:r>
              <a:rPr sz="1400" spc="-2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D1D5DB"/>
                </a:solidFill>
                <a:latin typeface="Calibri"/>
                <a:cs typeface="Calibri"/>
              </a:rPr>
              <a:t>application.</a:t>
            </a:r>
            <a:endParaRPr sz="1400" dirty="0">
              <a:latin typeface="Calibri"/>
              <a:cs typeface="Calibri"/>
            </a:endParaRPr>
          </a:p>
          <a:p>
            <a:pPr marL="279400" indent="-111125">
              <a:lnSpc>
                <a:spcPts val="1420"/>
              </a:lnSpc>
              <a:spcBef>
                <a:spcPts val="70"/>
              </a:spcBef>
              <a:buClr>
                <a:srgbClr val="FFA50A"/>
              </a:buClr>
              <a:buFont typeface="Arial MT"/>
              <a:buChar char="•"/>
              <a:tabLst>
                <a:tab pos="279400" algn="l"/>
              </a:tabLst>
            </a:pPr>
            <a:r>
              <a:rPr sz="1400" dirty="0">
                <a:solidFill>
                  <a:srgbClr val="D1D5DB"/>
                </a:solidFill>
                <a:latin typeface="Calibri"/>
                <a:cs typeface="Calibri"/>
              </a:rPr>
              <a:t>It's</a:t>
            </a:r>
            <a:r>
              <a:rPr sz="1400" spc="-2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D1D5DB"/>
                </a:solidFill>
                <a:latin typeface="Calibri"/>
                <a:cs typeface="Calibri"/>
              </a:rPr>
              <a:t>the</a:t>
            </a:r>
            <a:r>
              <a:rPr sz="1400" spc="-2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02FF00"/>
                </a:solidFill>
                <a:latin typeface="Calibri"/>
                <a:cs typeface="Calibri"/>
              </a:rPr>
              <a:t>starting</a:t>
            </a:r>
            <a:r>
              <a:rPr sz="1400" spc="-20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02FF00"/>
                </a:solidFill>
                <a:latin typeface="Calibri"/>
                <a:cs typeface="Calibri"/>
              </a:rPr>
              <a:t>point</a:t>
            </a:r>
            <a:r>
              <a:rPr sz="1400" spc="-20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D1D5DB"/>
                </a:solidFill>
                <a:latin typeface="Calibri"/>
                <a:cs typeface="Calibri"/>
              </a:rPr>
              <a:t>of</a:t>
            </a:r>
            <a:r>
              <a:rPr sz="1400" spc="-2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D1D5DB"/>
                </a:solidFill>
                <a:latin typeface="Calibri"/>
                <a:cs typeface="Calibri"/>
              </a:rPr>
              <a:t>your</a:t>
            </a:r>
            <a:r>
              <a:rPr sz="1400" spc="-3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D1D5DB"/>
                </a:solidFill>
                <a:latin typeface="Calibri"/>
                <a:cs typeface="Calibri"/>
              </a:rPr>
              <a:t>React</a:t>
            </a:r>
            <a:r>
              <a:rPr sz="1400" spc="-2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D1D5DB"/>
                </a:solidFill>
                <a:latin typeface="Calibri"/>
                <a:cs typeface="Calibri"/>
              </a:rPr>
              <a:t>component</a:t>
            </a:r>
            <a:r>
              <a:rPr sz="1400" spc="-2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400" spc="-20" dirty="0">
                <a:solidFill>
                  <a:srgbClr val="D1D5DB"/>
                </a:solidFill>
                <a:latin typeface="Calibri"/>
                <a:cs typeface="Calibri"/>
              </a:rPr>
              <a:t>tree.</a:t>
            </a:r>
            <a:endParaRPr sz="1400" dirty="0">
              <a:latin typeface="Calibri"/>
              <a:cs typeface="Calibri"/>
            </a:endParaRPr>
          </a:p>
          <a:p>
            <a:pPr marL="12700">
              <a:lnSpc>
                <a:spcPts val="1885"/>
              </a:lnSpc>
            </a:pPr>
            <a:r>
              <a:rPr b="1" dirty="0">
                <a:solidFill>
                  <a:srgbClr val="FFA50A"/>
                </a:solidFill>
                <a:latin typeface="Calibri"/>
                <a:cs typeface="Calibri"/>
              </a:rPr>
              <a:t>Virtual</a:t>
            </a:r>
            <a:r>
              <a:rPr b="1" spc="-35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b="1" spc="-20" dirty="0">
                <a:solidFill>
                  <a:srgbClr val="FFA50A"/>
                </a:solidFill>
                <a:latin typeface="Calibri"/>
                <a:cs typeface="Calibri"/>
              </a:rPr>
              <a:t>DOM:</a:t>
            </a:r>
            <a:endParaRPr dirty="0">
              <a:latin typeface="Calibri"/>
              <a:cs typeface="Calibri"/>
            </a:endParaRPr>
          </a:p>
          <a:p>
            <a:pPr marL="280035" indent="-121285">
              <a:lnSpc>
                <a:spcPts val="1425"/>
              </a:lnSpc>
              <a:buClr>
                <a:srgbClr val="FFA50A"/>
              </a:buClr>
              <a:buFont typeface="Arial MT"/>
              <a:buChar char="•"/>
              <a:tabLst>
                <a:tab pos="280035" algn="l"/>
              </a:tabLst>
            </a:pPr>
            <a:r>
              <a:rPr sz="1400" dirty="0">
                <a:solidFill>
                  <a:srgbClr val="D1D5DB"/>
                </a:solidFill>
                <a:latin typeface="Calibri"/>
                <a:cs typeface="Calibri"/>
              </a:rPr>
              <a:t>React</a:t>
            </a:r>
            <a:r>
              <a:rPr sz="1400" spc="-3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D1D5DB"/>
                </a:solidFill>
                <a:latin typeface="Calibri"/>
                <a:cs typeface="Calibri"/>
              </a:rPr>
              <a:t>creates</a:t>
            </a:r>
            <a:r>
              <a:rPr sz="1400" spc="-2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D1D5DB"/>
                </a:solidFill>
                <a:latin typeface="Calibri"/>
                <a:cs typeface="Calibri"/>
              </a:rPr>
              <a:t>an</a:t>
            </a:r>
            <a:r>
              <a:rPr sz="1400" spc="-3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02FF00"/>
                </a:solidFill>
                <a:latin typeface="Calibri"/>
                <a:cs typeface="Calibri"/>
              </a:rPr>
              <a:t>in-</a:t>
            </a:r>
            <a:r>
              <a:rPr sz="1400" dirty="0">
                <a:solidFill>
                  <a:srgbClr val="02FF00"/>
                </a:solidFill>
                <a:latin typeface="Calibri"/>
                <a:cs typeface="Calibri"/>
              </a:rPr>
              <a:t>memory</a:t>
            </a:r>
            <a:r>
              <a:rPr sz="1400" spc="-35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02FF00"/>
                </a:solidFill>
                <a:latin typeface="Calibri"/>
                <a:cs typeface="Calibri"/>
              </a:rPr>
              <a:t>structure</a:t>
            </a:r>
            <a:r>
              <a:rPr sz="1400" spc="-25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D1D5DB"/>
                </a:solidFill>
                <a:latin typeface="Calibri"/>
                <a:cs typeface="Calibri"/>
              </a:rPr>
              <a:t>called</a:t>
            </a:r>
            <a:r>
              <a:rPr sz="1400" spc="-3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D1D5DB"/>
                </a:solidFill>
                <a:latin typeface="Calibri"/>
                <a:cs typeface="Calibri"/>
              </a:rPr>
              <a:t>the</a:t>
            </a:r>
            <a:r>
              <a:rPr sz="1400" spc="-2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D1D5DB"/>
                </a:solidFill>
                <a:latin typeface="Calibri"/>
                <a:cs typeface="Calibri"/>
              </a:rPr>
              <a:t>virtual</a:t>
            </a:r>
            <a:r>
              <a:rPr sz="1400" spc="-3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400" spc="-20" dirty="0">
                <a:solidFill>
                  <a:srgbClr val="D1D5DB"/>
                </a:solidFill>
                <a:latin typeface="Calibri"/>
                <a:cs typeface="Calibri"/>
              </a:rPr>
              <a:t>DOM.</a:t>
            </a:r>
            <a:endParaRPr sz="1400" dirty="0">
              <a:latin typeface="Calibri"/>
              <a:cs typeface="Calibri"/>
            </a:endParaRPr>
          </a:p>
          <a:p>
            <a:pPr marL="280035" indent="-121285">
              <a:lnSpc>
                <a:spcPts val="1415"/>
              </a:lnSpc>
              <a:spcBef>
                <a:spcPts val="70"/>
              </a:spcBef>
              <a:buClr>
                <a:srgbClr val="FFA50A"/>
              </a:buClr>
              <a:buFont typeface="Arial MT"/>
              <a:buChar char="•"/>
              <a:tabLst>
                <a:tab pos="280035" algn="l"/>
              </a:tabLst>
            </a:pPr>
            <a:r>
              <a:rPr sz="1400" dirty="0">
                <a:solidFill>
                  <a:srgbClr val="02FF00"/>
                </a:solidFill>
                <a:latin typeface="Calibri"/>
                <a:cs typeface="Calibri"/>
              </a:rPr>
              <a:t>Different</a:t>
            </a:r>
            <a:r>
              <a:rPr sz="1400" spc="-30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D1D5DB"/>
                </a:solidFill>
                <a:latin typeface="Calibri"/>
                <a:cs typeface="Calibri"/>
              </a:rPr>
              <a:t>from</a:t>
            </a:r>
            <a:r>
              <a:rPr sz="1400" spc="-2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D1D5DB"/>
                </a:solidFill>
                <a:latin typeface="Calibri"/>
                <a:cs typeface="Calibri"/>
              </a:rPr>
              <a:t>the</a:t>
            </a:r>
            <a:r>
              <a:rPr sz="1400" spc="-2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D1D5DB"/>
                </a:solidFill>
                <a:latin typeface="Calibri"/>
                <a:cs typeface="Calibri"/>
              </a:rPr>
              <a:t>actual</a:t>
            </a:r>
            <a:r>
              <a:rPr sz="1400" spc="-3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D1D5DB"/>
                </a:solidFill>
                <a:latin typeface="Calibri"/>
                <a:cs typeface="Calibri"/>
              </a:rPr>
              <a:t>browser</a:t>
            </a:r>
            <a:r>
              <a:rPr sz="1400" spc="-3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400" spc="-20" dirty="0">
                <a:solidFill>
                  <a:srgbClr val="D1D5DB"/>
                </a:solidFill>
                <a:latin typeface="Calibri"/>
                <a:cs typeface="Calibri"/>
              </a:rPr>
              <a:t>DOM.</a:t>
            </a:r>
            <a:endParaRPr sz="1400" dirty="0">
              <a:latin typeface="Calibri"/>
              <a:cs typeface="Calibri"/>
            </a:endParaRPr>
          </a:p>
          <a:p>
            <a:pPr marL="280035" indent="-121285">
              <a:lnSpc>
                <a:spcPts val="1415"/>
              </a:lnSpc>
              <a:buClr>
                <a:srgbClr val="FFA50A"/>
              </a:buClr>
              <a:buFont typeface="Arial MT"/>
              <a:buChar char="•"/>
              <a:tabLst>
                <a:tab pos="280035" algn="l"/>
              </a:tabLst>
            </a:pPr>
            <a:r>
              <a:rPr sz="1400" dirty="0">
                <a:solidFill>
                  <a:srgbClr val="D1D5DB"/>
                </a:solidFill>
                <a:latin typeface="Calibri"/>
                <a:cs typeface="Calibri"/>
              </a:rPr>
              <a:t>It's</a:t>
            </a:r>
            <a:r>
              <a:rPr sz="1400" spc="-1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D1D5DB"/>
                </a:solidFill>
                <a:latin typeface="Calibri"/>
                <a:cs typeface="Calibri"/>
              </a:rPr>
              <a:t>a</a:t>
            </a:r>
            <a:r>
              <a:rPr sz="1400" spc="-1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02FF00"/>
                </a:solidFill>
                <a:latin typeface="Calibri"/>
                <a:cs typeface="Calibri"/>
              </a:rPr>
              <a:t>lightweight</a:t>
            </a:r>
            <a:r>
              <a:rPr sz="1400" spc="-10" dirty="0">
                <a:solidFill>
                  <a:srgbClr val="02FF00"/>
                </a:solidFill>
                <a:latin typeface="Calibri"/>
                <a:cs typeface="Calibri"/>
              </a:rPr>
              <a:t> representation</a:t>
            </a:r>
            <a:r>
              <a:rPr sz="1400" spc="-25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D1D5DB"/>
                </a:solidFill>
                <a:latin typeface="Calibri"/>
                <a:cs typeface="Calibri"/>
              </a:rPr>
              <a:t>where</a:t>
            </a:r>
            <a:r>
              <a:rPr sz="1400" spc="-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D1D5DB"/>
                </a:solidFill>
                <a:latin typeface="Calibri"/>
                <a:cs typeface="Calibri"/>
              </a:rPr>
              <a:t>each</a:t>
            </a:r>
            <a:r>
              <a:rPr sz="1400" spc="-1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D1D5DB"/>
                </a:solidFill>
                <a:latin typeface="Calibri"/>
                <a:cs typeface="Calibri"/>
              </a:rPr>
              <a:t>node</a:t>
            </a:r>
            <a:r>
              <a:rPr sz="1400" spc="-1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D1D5DB"/>
                </a:solidFill>
                <a:latin typeface="Calibri"/>
                <a:cs typeface="Calibri"/>
              </a:rPr>
              <a:t>stands</a:t>
            </a:r>
            <a:r>
              <a:rPr sz="1400" spc="-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endParaRPr lang="en-US" sz="1400" spc="-5" dirty="0">
              <a:solidFill>
                <a:srgbClr val="D1D5DB"/>
              </a:solidFill>
              <a:latin typeface="Calibri"/>
              <a:cs typeface="Calibri"/>
            </a:endParaRPr>
          </a:p>
          <a:p>
            <a:pPr marL="158750">
              <a:lnSpc>
                <a:spcPts val="1415"/>
              </a:lnSpc>
              <a:buClr>
                <a:srgbClr val="FFA50A"/>
              </a:buClr>
              <a:tabLst>
                <a:tab pos="280035" algn="l"/>
              </a:tabLst>
            </a:pPr>
            <a:r>
              <a:rPr lang="en-US" sz="1400" dirty="0">
                <a:solidFill>
                  <a:srgbClr val="D1D5DB"/>
                </a:solidFill>
                <a:latin typeface="Calibri"/>
                <a:cs typeface="Calibri"/>
              </a:rPr>
              <a:t>	</a:t>
            </a:r>
            <a:r>
              <a:rPr sz="1400" dirty="0">
                <a:solidFill>
                  <a:srgbClr val="D1D5DB"/>
                </a:solidFill>
                <a:latin typeface="Calibri"/>
                <a:cs typeface="Calibri"/>
              </a:rPr>
              <a:t>for</a:t>
            </a:r>
            <a:r>
              <a:rPr sz="1400" spc="-1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400" spc="-50" dirty="0">
                <a:solidFill>
                  <a:srgbClr val="D1D5DB"/>
                </a:solidFill>
                <a:latin typeface="Calibri"/>
                <a:cs typeface="Calibri"/>
              </a:rPr>
              <a:t>a</a:t>
            </a:r>
            <a:r>
              <a:rPr lang="en-US" sz="1400" spc="-5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D1D5DB"/>
                </a:solidFill>
                <a:latin typeface="Calibri"/>
                <a:cs typeface="Calibri"/>
              </a:rPr>
              <a:t>component</a:t>
            </a:r>
            <a:r>
              <a:rPr sz="1400" spc="-3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D1D5DB"/>
                </a:solidFill>
                <a:latin typeface="Calibri"/>
                <a:cs typeface="Calibri"/>
              </a:rPr>
              <a:t>and</a:t>
            </a:r>
            <a:r>
              <a:rPr sz="1400" spc="-3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D1D5DB"/>
                </a:solidFill>
                <a:latin typeface="Calibri"/>
                <a:cs typeface="Calibri"/>
              </a:rPr>
              <a:t>its</a:t>
            </a:r>
            <a:r>
              <a:rPr sz="1400" spc="-2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D1D5DB"/>
                </a:solidFill>
                <a:latin typeface="Calibri"/>
                <a:cs typeface="Calibri"/>
              </a:rPr>
              <a:t>attributes.</a:t>
            </a:r>
            <a:endParaRPr sz="1400" dirty="0">
              <a:latin typeface="Calibri"/>
              <a:cs typeface="Calibri"/>
            </a:endParaRPr>
          </a:p>
          <a:p>
            <a:pPr marL="12700">
              <a:lnSpc>
                <a:spcPts val="1885"/>
              </a:lnSpc>
            </a:pPr>
            <a:r>
              <a:rPr b="1" dirty="0">
                <a:solidFill>
                  <a:srgbClr val="FFA50A"/>
                </a:solidFill>
                <a:latin typeface="Calibri"/>
                <a:cs typeface="Calibri"/>
              </a:rPr>
              <a:t>Reconciliation</a:t>
            </a:r>
            <a:r>
              <a:rPr b="1" spc="-80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b="1" spc="-10" dirty="0">
                <a:solidFill>
                  <a:srgbClr val="FFA50A"/>
                </a:solidFill>
                <a:latin typeface="Calibri"/>
                <a:cs typeface="Calibri"/>
              </a:rPr>
              <a:t>Process:</a:t>
            </a:r>
            <a:endParaRPr dirty="0">
              <a:latin typeface="Calibri"/>
              <a:cs typeface="Calibri"/>
            </a:endParaRPr>
          </a:p>
          <a:p>
            <a:pPr marL="280035" indent="-121285">
              <a:lnSpc>
                <a:spcPts val="1425"/>
              </a:lnSpc>
              <a:buClr>
                <a:srgbClr val="FFA50A"/>
              </a:buClr>
              <a:buFont typeface="Arial MT"/>
              <a:buChar char="•"/>
              <a:tabLst>
                <a:tab pos="280035" algn="l"/>
              </a:tabLst>
            </a:pPr>
            <a:r>
              <a:rPr sz="1400" dirty="0">
                <a:solidFill>
                  <a:srgbClr val="D1D5DB"/>
                </a:solidFill>
                <a:latin typeface="Calibri"/>
                <a:cs typeface="Calibri"/>
              </a:rPr>
              <a:t>When</a:t>
            </a:r>
            <a:r>
              <a:rPr sz="1400" spc="-4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02FF00"/>
                </a:solidFill>
                <a:latin typeface="Calibri"/>
                <a:cs typeface="Calibri"/>
              </a:rPr>
              <a:t>component</a:t>
            </a:r>
            <a:r>
              <a:rPr sz="1400" spc="-30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02FF00"/>
                </a:solidFill>
                <a:latin typeface="Calibri"/>
                <a:cs typeface="Calibri"/>
              </a:rPr>
              <a:t>data</a:t>
            </a:r>
            <a:r>
              <a:rPr sz="1400" spc="-30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02FF00"/>
                </a:solidFill>
                <a:latin typeface="Calibri"/>
                <a:cs typeface="Calibri"/>
              </a:rPr>
              <a:t>changes</a:t>
            </a:r>
            <a:r>
              <a:rPr sz="1400" dirty="0">
                <a:solidFill>
                  <a:srgbClr val="D1D5DB"/>
                </a:solidFill>
                <a:latin typeface="Calibri"/>
                <a:cs typeface="Calibri"/>
              </a:rPr>
              <a:t>,</a:t>
            </a:r>
            <a:r>
              <a:rPr sz="1400" spc="-3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D1D5DB"/>
                </a:solidFill>
                <a:latin typeface="Calibri"/>
                <a:cs typeface="Calibri"/>
              </a:rPr>
              <a:t>React</a:t>
            </a:r>
            <a:r>
              <a:rPr sz="1400" spc="-3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02FF00"/>
                </a:solidFill>
                <a:latin typeface="Calibri"/>
                <a:cs typeface="Calibri"/>
              </a:rPr>
              <a:t>updates</a:t>
            </a:r>
            <a:r>
              <a:rPr sz="1400" spc="-25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D1D5DB"/>
                </a:solidFill>
                <a:latin typeface="Calibri"/>
                <a:cs typeface="Calibri"/>
              </a:rPr>
              <a:t>the</a:t>
            </a:r>
            <a:r>
              <a:rPr sz="1400" spc="-3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endParaRPr lang="en-US" sz="1400" spc="-30" dirty="0">
              <a:solidFill>
                <a:srgbClr val="D1D5DB"/>
              </a:solidFill>
              <a:latin typeface="Calibri"/>
              <a:cs typeface="Calibri"/>
            </a:endParaRPr>
          </a:p>
          <a:p>
            <a:pPr marL="158750">
              <a:lnSpc>
                <a:spcPts val="1425"/>
              </a:lnSpc>
              <a:buClr>
                <a:srgbClr val="FFA50A"/>
              </a:buClr>
              <a:tabLst>
                <a:tab pos="280035" algn="l"/>
              </a:tabLst>
            </a:pPr>
            <a:r>
              <a:rPr lang="en-IN" sz="1400" spc="-30" dirty="0">
                <a:solidFill>
                  <a:srgbClr val="D1D5DB"/>
                </a:solidFill>
                <a:latin typeface="Calibri"/>
                <a:cs typeface="Calibri"/>
              </a:rPr>
              <a:t>    </a:t>
            </a:r>
            <a:r>
              <a:rPr sz="1400" dirty="0">
                <a:solidFill>
                  <a:srgbClr val="02FF00"/>
                </a:solidFill>
                <a:latin typeface="Calibri"/>
                <a:cs typeface="Calibri"/>
              </a:rPr>
              <a:t>virtual</a:t>
            </a:r>
            <a:r>
              <a:rPr sz="1400" spc="-30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02FF00"/>
                </a:solidFill>
                <a:latin typeface="Calibri"/>
                <a:cs typeface="Calibri"/>
              </a:rPr>
              <a:t>DOM's</a:t>
            </a:r>
            <a:r>
              <a:rPr lang="en-US" sz="1400" spc="-10" dirty="0"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02FF00"/>
                </a:solidFill>
                <a:latin typeface="Calibri"/>
                <a:cs typeface="Calibri"/>
              </a:rPr>
              <a:t>state</a:t>
            </a:r>
            <a:r>
              <a:rPr sz="1400" spc="-25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D1D5DB"/>
                </a:solidFill>
                <a:latin typeface="Calibri"/>
                <a:cs typeface="Calibri"/>
              </a:rPr>
              <a:t>to</a:t>
            </a:r>
            <a:r>
              <a:rPr sz="1400" spc="-2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D1D5DB"/>
                </a:solidFill>
                <a:latin typeface="Calibri"/>
                <a:cs typeface="Calibri"/>
              </a:rPr>
              <a:t>mirror</a:t>
            </a:r>
            <a:r>
              <a:rPr sz="1400" spc="-3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D1D5DB"/>
                </a:solidFill>
                <a:latin typeface="Calibri"/>
                <a:cs typeface="Calibri"/>
              </a:rPr>
              <a:t>these</a:t>
            </a:r>
            <a:r>
              <a:rPr sz="1400" spc="-2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D1D5DB"/>
                </a:solidFill>
                <a:latin typeface="Calibri"/>
                <a:cs typeface="Calibri"/>
              </a:rPr>
              <a:t>changes.</a:t>
            </a:r>
            <a:endParaRPr sz="1400" dirty="0">
              <a:latin typeface="Calibri"/>
              <a:cs typeface="Calibri"/>
            </a:endParaRPr>
          </a:p>
          <a:p>
            <a:pPr marL="278765" marR="2001520" indent="-120650">
              <a:lnSpc>
                <a:spcPts val="1390"/>
              </a:lnSpc>
              <a:spcBef>
                <a:spcPts val="65"/>
              </a:spcBef>
              <a:buClr>
                <a:srgbClr val="FFA50A"/>
              </a:buClr>
              <a:buFont typeface="Arial MT"/>
              <a:buChar char="•"/>
              <a:tabLst>
                <a:tab pos="278765" algn="l"/>
              </a:tabLst>
            </a:pPr>
            <a:r>
              <a:rPr sz="1400" dirty="0">
                <a:solidFill>
                  <a:srgbClr val="D1D5DB"/>
                </a:solidFill>
                <a:latin typeface="Calibri"/>
                <a:cs typeface="Calibri"/>
              </a:rPr>
              <a:t>React</a:t>
            </a:r>
            <a:r>
              <a:rPr sz="1400" spc="-3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D1D5DB"/>
                </a:solidFill>
                <a:latin typeface="Calibri"/>
                <a:cs typeface="Calibri"/>
              </a:rPr>
              <a:t>then</a:t>
            </a:r>
            <a:r>
              <a:rPr sz="1400" spc="-3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02FF00"/>
                </a:solidFill>
                <a:latin typeface="Calibri"/>
                <a:cs typeface="Calibri"/>
              </a:rPr>
              <a:t>compares</a:t>
            </a:r>
            <a:r>
              <a:rPr sz="1400" spc="-30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D1D5DB"/>
                </a:solidFill>
                <a:latin typeface="Calibri"/>
                <a:cs typeface="Calibri"/>
              </a:rPr>
              <a:t>the</a:t>
            </a:r>
            <a:r>
              <a:rPr sz="1400" spc="-2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02FF00"/>
                </a:solidFill>
                <a:latin typeface="Calibri"/>
                <a:cs typeface="Calibri"/>
              </a:rPr>
              <a:t>current</a:t>
            </a:r>
            <a:r>
              <a:rPr sz="1400" spc="-30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D1D5DB"/>
                </a:solidFill>
                <a:latin typeface="Calibri"/>
                <a:cs typeface="Calibri"/>
              </a:rPr>
              <a:t>and</a:t>
            </a:r>
            <a:r>
              <a:rPr sz="1400" spc="-3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02FF00"/>
                </a:solidFill>
                <a:latin typeface="Calibri"/>
                <a:cs typeface="Calibri"/>
              </a:rPr>
              <a:t>previous</a:t>
            </a:r>
            <a:r>
              <a:rPr sz="1400" spc="-25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02FF00"/>
                </a:solidFill>
                <a:latin typeface="Calibri"/>
                <a:cs typeface="Calibri"/>
              </a:rPr>
              <a:t>versions</a:t>
            </a:r>
            <a:r>
              <a:rPr sz="1400" spc="-20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D1D5DB"/>
                </a:solidFill>
                <a:latin typeface="Calibri"/>
                <a:cs typeface="Calibri"/>
              </a:rPr>
              <a:t>of</a:t>
            </a:r>
            <a:r>
              <a:rPr sz="1400" spc="-3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endParaRPr lang="en-US" sz="1400" spc="-30" dirty="0">
              <a:solidFill>
                <a:srgbClr val="D1D5DB"/>
              </a:solidFill>
              <a:latin typeface="Calibri"/>
              <a:cs typeface="Calibri"/>
            </a:endParaRPr>
          </a:p>
          <a:p>
            <a:pPr marL="158115" marR="2001520">
              <a:lnSpc>
                <a:spcPts val="1390"/>
              </a:lnSpc>
              <a:spcBef>
                <a:spcPts val="65"/>
              </a:spcBef>
              <a:buClr>
                <a:srgbClr val="FFA50A"/>
              </a:buClr>
              <a:tabLst>
                <a:tab pos="278765" algn="l"/>
              </a:tabLst>
            </a:pPr>
            <a:r>
              <a:rPr lang="en-IN" sz="1400" spc="-30" dirty="0">
                <a:solidFill>
                  <a:srgbClr val="D1D5DB"/>
                </a:solidFill>
                <a:latin typeface="Calibri"/>
                <a:cs typeface="Calibri"/>
              </a:rPr>
              <a:t>    </a:t>
            </a:r>
            <a:r>
              <a:rPr sz="1400" spc="-25" dirty="0">
                <a:solidFill>
                  <a:srgbClr val="D1D5DB"/>
                </a:solidFill>
                <a:latin typeface="Calibri"/>
                <a:cs typeface="Calibri"/>
              </a:rPr>
              <a:t>the </a:t>
            </a:r>
            <a:r>
              <a:rPr sz="1400" dirty="0">
                <a:solidFill>
                  <a:srgbClr val="D1D5DB"/>
                </a:solidFill>
                <a:latin typeface="Calibri"/>
                <a:cs typeface="Calibri"/>
              </a:rPr>
              <a:t>virtual</a:t>
            </a:r>
            <a:r>
              <a:rPr sz="1400" spc="-4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400" spc="-20" dirty="0">
                <a:solidFill>
                  <a:srgbClr val="D1D5DB"/>
                </a:solidFill>
                <a:latin typeface="Calibri"/>
                <a:cs typeface="Calibri"/>
              </a:rPr>
              <a:t>DOM.</a:t>
            </a:r>
            <a:endParaRPr sz="1400" dirty="0">
              <a:latin typeface="Calibri"/>
              <a:cs typeface="Calibri"/>
            </a:endParaRPr>
          </a:p>
          <a:p>
            <a:pPr marL="280035" indent="-121285">
              <a:lnSpc>
                <a:spcPts val="1415"/>
              </a:lnSpc>
              <a:spcBef>
                <a:spcPts val="35"/>
              </a:spcBef>
              <a:buClr>
                <a:srgbClr val="FFA50A"/>
              </a:buClr>
              <a:buFont typeface="Arial MT"/>
              <a:buChar char="•"/>
              <a:tabLst>
                <a:tab pos="280035" algn="l"/>
              </a:tabLst>
            </a:pPr>
            <a:r>
              <a:rPr sz="1400" dirty="0">
                <a:solidFill>
                  <a:srgbClr val="D1D5DB"/>
                </a:solidFill>
                <a:latin typeface="Calibri"/>
                <a:cs typeface="Calibri"/>
              </a:rPr>
              <a:t>It</a:t>
            </a:r>
            <a:r>
              <a:rPr sz="1400" spc="-3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02FF00"/>
                </a:solidFill>
                <a:latin typeface="Calibri"/>
                <a:cs typeface="Calibri"/>
              </a:rPr>
              <a:t>identifies</a:t>
            </a:r>
            <a:r>
              <a:rPr sz="1400" spc="-25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D1D5DB"/>
                </a:solidFill>
                <a:latin typeface="Calibri"/>
                <a:cs typeface="Calibri"/>
              </a:rPr>
              <a:t>the</a:t>
            </a:r>
            <a:r>
              <a:rPr sz="1400" spc="-2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02FF00"/>
                </a:solidFill>
                <a:latin typeface="Calibri"/>
                <a:cs typeface="Calibri"/>
              </a:rPr>
              <a:t>specific</a:t>
            </a:r>
            <a:r>
              <a:rPr sz="1400" spc="-25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02FF00"/>
                </a:solidFill>
                <a:latin typeface="Calibri"/>
                <a:cs typeface="Calibri"/>
              </a:rPr>
              <a:t>nodes</a:t>
            </a:r>
            <a:r>
              <a:rPr sz="1400" spc="-20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D1D5DB"/>
                </a:solidFill>
                <a:latin typeface="Calibri"/>
                <a:cs typeface="Calibri"/>
              </a:rPr>
              <a:t>that</a:t>
            </a:r>
            <a:r>
              <a:rPr sz="1400" spc="-3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D1D5DB"/>
                </a:solidFill>
                <a:latin typeface="Calibri"/>
                <a:cs typeface="Calibri"/>
              </a:rPr>
              <a:t>need</a:t>
            </a:r>
            <a:r>
              <a:rPr sz="1400" spc="-3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D1D5DB"/>
                </a:solidFill>
                <a:latin typeface="Calibri"/>
                <a:cs typeface="Calibri"/>
              </a:rPr>
              <a:t>updating.</a:t>
            </a:r>
            <a:endParaRPr sz="1400" dirty="0">
              <a:latin typeface="Calibri"/>
              <a:cs typeface="Calibri"/>
            </a:endParaRPr>
          </a:p>
          <a:p>
            <a:pPr marL="280035" indent="-121285">
              <a:lnSpc>
                <a:spcPts val="1415"/>
              </a:lnSpc>
              <a:buClr>
                <a:srgbClr val="FFA50A"/>
              </a:buClr>
              <a:buFont typeface="Arial MT"/>
              <a:buChar char="•"/>
              <a:tabLst>
                <a:tab pos="280035" algn="l"/>
              </a:tabLst>
            </a:pPr>
            <a:r>
              <a:rPr sz="1400" dirty="0">
                <a:solidFill>
                  <a:srgbClr val="02FF00"/>
                </a:solidFill>
                <a:latin typeface="Calibri"/>
                <a:cs typeface="Calibri"/>
              </a:rPr>
              <a:t>Only</a:t>
            </a:r>
            <a:r>
              <a:rPr sz="1400" spc="-30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D1D5DB"/>
                </a:solidFill>
                <a:latin typeface="Calibri"/>
                <a:cs typeface="Calibri"/>
              </a:rPr>
              <a:t>these</a:t>
            </a:r>
            <a:r>
              <a:rPr sz="1400" spc="-2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D1D5DB"/>
                </a:solidFill>
                <a:latin typeface="Calibri"/>
                <a:cs typeface="Calibri"/>
              </a:rPr>
              <a:t>nodes</a:t>
            </a:r>
            <a:r>
              <a:rPr sz="1400" spc="-1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D1D5DB"/>
                </a:solidFill>
                <a:latin typeface="Calibri"/>
                <a:cs typeface="Calibri"/>
              </a:rPr>
              <a:t>are</a:t>
            </a:r>
            <a:r>
              <a:rPr sz="1400" spc="-2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02FF00"/>
                </a:solidFill>
                <a:latin typeface="Calibri"/>
                <a:cs typeface="Calibri"/>
              </a:rPr>
              <a:t>updated</a:t>
            </a:r>
            <a:r>
              <a:rPr sz="1400" spc="-25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D1D5DB"/>
                </a:solidFill>
                <a:latin typeface="Calibri"/>
                <a:cs typeface="Calibri"/>
              </a:rPr>
              <a:t>in</a:t>
            </a:r>
            <a:r>
              <a:rPr sz="1400" spc="-3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D1D5DB"/>
                </a:solidFill>
                <a:latin typeface="Calibri"/>
                <a:cs typeface="Calibri"/>
              </a:rPr>
              <a:t>the</a:t>
            </a:r>
            <a:r>
              <a:rPr sz="1400" spc="-2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D1D5DB"/>
                </a:solidFill>
                <a:latin typeface="Calibri"/>
                <a:cs typeface="Calibri"/>
              </a:rPr>
              <a:t>real</a:t>
            </a:r>
            <a:r>
              <a:rPr sz="1400" spc="-2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D1D5DB"/>
                </a:solidFill>
                <a:latin typeface="Calibri"/>
                <a:cs typeface="Calibri"/>
              </a:rPr>
              <a:t>browser</a:t>
            </a:r>
            <a:r>
              <a:rPr sz="1400" spc="-3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D1D5DB"/>
                </a:solidFill>
                <a:latin typeface="Calibri"/>
                <a:cs typeface="Calibri"/>
              </a:rPr>
              <a:t>DOM,</a:t>
            </a:r>
            <a:r>
              <a:rPr sz="1400" spc="-2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endParaRPr lang="en-US" sz="1400" spc="-25" dirty="0">
              <a:solidFill>
                <a:srgbClr val="D1D5DB"/>
              </a:solidFill>
              <a:latin typeface="Calibri"/>
              <a:cs typeface="Calibri"/>
            </a:endParaRPr>
          </a:p>
          <a:p>
            <a:pPr marL="158750">
              <a:lnSpc>
                <a:spcPts val="1415"/>
              </a:lnSpc>
              <a:buClr>
                <a:srgbClr val="FFA50A"/>
              </a:buClr>
              <a:tabLst>
                <a:tab pos="280035" algn="l"/>
              </a:tabLst>
            </a:pPr>
            <a:r>
              <a:rPr lang="en-IN" sz="1400" spc="-25" dirty="0">
                <a:solidFill>
                  <a:srgbClr val="D1D5DB"/>
                </a:solidFill>
                <a:latin typeface="Calibri"/>
                <a:cs typeface="Calibri"/>
              </a:rPr>
              <a:t>	</a:t>
            </a:r>
            <a:r>
              <a:rPr sz="1400" dirty="0">
                <a:solidFill>
                  <a:srgbClr val="D1D5DB"/>
                </a:solidFill>
                <a:latin typeface="Calibri"/>
                <a:cs typeface="Calibri"/>
              </a:rPr>
              <a:t>making</a:t>
            </a:r>
            <a:r>
              <a:rPr sz="1400" spc="-2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400" spc="-25" dirty="0">
                <a:solidFill>
                  <a:srgbClr val="D1D5DB"/>
                </a:solidFill>
                <a:latin typeface="Calibri"/>
                <a:cs typeface="Calibri"/>
              </a:rPr>
              <a:t>it</a:t>
            </a:r>
            <a:r>
              <a:rPr lang="en-US" sz="1400" dirty="0"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D1D5DB"/>
                </a:solidFill>
                <a:latin typeface="Calibri"/>
                <a:cs typeface="Calibri"/>
              </a:rPr>
              <a:t>efficient.</a:t>
            </a:r>
            <a:endParaRPr sz="14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35741" y="942339"/>
            <a:ext cx="4434840" cy="31946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914"/>
              </a:lnSpc>
              <a:spcBef>
                <a:spcPts val="100"/>
              </a:spcBef>
            </a:pPr>
            <a:r>
              <a:rPr sz="1600" b="1" dirty="0">
                <a:solidFill>
                  <a:srgbClr val="FFA50A"/>
                </a:solidFill>
                <a:latin typeface="Calibri"/>
                <a:cs typeface="Calibri"/>
              </a:rPr>
              <a:t>React</a:t>
            </a:r>
            <a:r>
              <a:rPr sz="1600" b="1" spc="-30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600" b="1" dirty="0">
                <a:solidFill>
                  <a:srgbClr val="FFA50A"/>
                </a:solidFill>
                <a:latin typeface="Calibri"/>
                <a:cs typeface="Calibri"/>
              </a:rPr>
              <a:t>and</a:t>
            </a:r>
            <a:r>
              <a:rPr sz="1600" b="1" spc="-20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600" b="1" spc="-10" dirty="0">
                <a:solidFill>
                  <a:srgbClr val="FFA50A"/>
                </a:solidFill>
                <a:latin typeface="Calibri"/>
                <a:cs typeface="Calibri"/>
              </a:rPr>
              <a:t>ReactDOM:</a:t>
            </a:r>
            <a:endParaRPr sz="1600" dirty="0">
              <a:latin typeface="Calibri"/>
              <a:cs typeface="Calibri"/>
            </a:endParaRPr>
          </a:p>
          <a:p>
            <a:pPr marL="207645" indent="-111125">
              <a:lnSpc>
                <a:spcPts val="1435"/>
              </a:lnSpc>
              <a:buClr>
                <a:srgbClr val="FFA50A"/>
              </a:buClr>
              <a:buFont typeface="Arial MT"/>
              <a:buChar char="•"/>
              <a:tabLst>
                <a:tab pos="207645" algn="l"/>
              </a:tabLst>
            </a:pPr>
            <a:r>
              <a:rPr sz="1200" dirty="0">
                <a:solidFill>
                  <a:srgbClr val="D1D5DB"/>
                </a:solidFill>
                <a:latin typeface="Calibri"/>
                <a:cs typeface="Calibri"/>
              </a:rPr>
              <a:t>The</a:t>
            </a:r>
            <a:r>
              <a:rPr sz="1200" spc="-1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02FF00"/>
                </a:solidFill>
                <a:latin typeface="Calibri"/>
                <a:cs typeface="Calibri"/>
              </a:rPr>
              <a:t>actual</a:t>
            </a:r>
            <a:r>
              <a:rPr sz="1200" spc="-20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02FF00"/>
                </a:solidFill>
                <a:latin typeface="Calibri"/>
                <a:cs typeface="Calibri"/>
              </a:rPr>
              <a:t>updating</a:t>
            </a:r>
            <a:r>
              <a:rPr sz="1200" spc="-25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D1D5DB"/>
                </a:solidFill>
                <a:latin typeface="Calibri"/>
                <a:cs typeface="Calibri"/>
              </a:rPr>
              <a:t>of</a:t>
            </a:r>
            <a:r>
              <a:rPr sz="1200" spc="-2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D1D5DB"/>
                </a:solidFill>
                <a:latin typeface="Calibri"/>
                <a:cs typeface="Calibri"/>
              </a:rPr>
              <a:t>the</a:t>
            </a:r>
            <a:r>
              <a:rPr sz="1200" spc="-1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D1D5DB"/>
                </a:solidFill>
                <a:latin typeface="Calibri"/>
                <a:cs typeface="Calibri"/>
              </a:rPr>
              <a:t>browser's</a:t>
            </a:r>
            <a:r>
              <a:rPr sz="1200" spc="-1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D1D5DB"/>
                </a:solidFill>
                <a:latin typeface="Calibri"/>
                <a:cs typeface="Calibri"/>
              </a:rPr>
              <a:t>DOM</a:t>
            </a:r>
            <a:r>
              <a:rPr sz="1200" spc="-2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02FF00"/>
                </a:solidFill>
                <a:latin typeface="Calibri"/>
                <a:cs typeface="Calibri"/>
              </a:rPr>
              <a:t>isn't</a:t>
            </a:r>
            <a:r>
              <a:rPr sz="1200" spc="-20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02FF00"/>
                </a:solidFill>
                <a:latin typeface="Calibri"/>
                <a:cs typeface="Calibri"/>
              </a:rPr>
              <a:t>done</a:t>
            </a:r>
            <a:r>
              <a:rPr sz="1200" spc="-15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02FF00"/>
                </a:solidFill>
                <a:latin typeface="Calibri"/>
                <a:cs typeface="Calibri"/>
              </a:rPr>
              <a:t>by</a:t>
            </a:r>
            <a:r>
              <a:rPr sz="1200" spc="-25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02FF00"/>
                </a:solidFill>
                <a:latin typeface="Calibri"/>
                <a:cs typeface="Calibri"/>
              </a:rPr>
              <a:t>React</a:t>
            </a:r>
            <a:r>
              <a:rPr sz="1200" spc="-20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D1D5DB"/>
                </a:solidFill>
                <a:latin typeface="Calibri"/>
                <a:cs typeface="Calibri"/>
              </a:rPr>
              <a:t>itself.</a:t>
            </a:r>
            <a:endParaRPr sz="1200" dirty="0">
              <a:latin typeface="Calibri"/>
              <a:cs typeface="Calibri"/>
            </a:endParaRPr>
          </a:p>
          <a:p>
            <a:pPr marL="207645" indent="-111125">
              <a:lnSpc>
                <a:spcPts val="1420"/>
              </a:lnSpc>
              <a:spcBef>
                <a:spcPts val="45"/>
              </a:spcBef>
              <a:buClr>
                <a:srgbClr val="FFA50A"/>
              </a:buClr>
              <a:buFont typeface="Arial MT"/>
              <a:buChar char="•"/>
              <a:tabLst>
                <a:tab pos="207645" algn="l"/>
              </a:tabLst>
            </a:pPr>
            <a:r>
              <a:rPr sz="1200" dirty="0">
                <a:solidFill>
                  <a:srgbClr val="D1D5DB"/>
                </a:solidFill>
                <a:latin typeface="Calibri"/>
                <a:cs typeface="Calibri"/>
              </a:rPr>
              <a:t>It's</a:t>
            </a:r>
            <a:r>
              <a:rPr sz="1200" spc="-2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D1D5DB"/>
                </a:solidFill>
                <a:latin typeface="Calibri"/>
                <a:cs typeface="Calibri"/>
              </a:rPr>
              <a:t>handled</a:t>
            </a:r>
            <a:r>
              <a:rPr sz="1200" spc="-2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D1D5DB"/>
                </a:solidFill>
                <a:latin typeface="Calibri"/>
                <a:cs typeface="Calibri"/>
              </a:rPr>
              <a:t>by</a:t>
            </a:r>
            <a:r>
              <a:rPr sz="1200" spc="-2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D1D5DB"/>
                </a:solidFill>
                <a:latin typeface="Calibri"/>
                <a:cs typeface="Calibri"/>
              </a:rPr>
              <a:t>a</a:t>
            </a:r>
            <a:r>
              <a:rPr sz="1200" spc="-2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02FF00"/>
                </a:solidFill>
                <a:latin typeface="Calibri"/>
                <a:cs typeface="Calibri"/>
              </a:rPr>
              <a:t>companion</a:t>
            </a:r>
            <a:r>
              <a:rPr sz="1200" spc="-25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02FF00"/>
                </a:solidFill>
                <a:latin typeface="Calibri"/>
                <a:cs typeface="Calibri"/>
              </a:rPr>
              <a:t>library</a:t>
            </a:r>
            <a:r>
              <a:rPr sz="1200" spc="-25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02FF00"/>
                </a:solidFill>
                <a:latin typeface="Calibri"/>
                <a:cs typeface="Calibri"/>
              </a:rPr>
              <a:t>called</a:t>
            </a:r>
            <a:r>
              <a:rPr sz="1200" spc="-25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02FF00"/>
                </a:solidFill>
                <a:latin typeface="Calibri"/>
                <a:cs typeface="Calibri"/>
              </a:rPr>
              <a:t>react-</a:t>
            </a:r>
            <a:r>
              <a:rPr sz="1200" spc="-20" dirty="0">
                <a:solidFill>
                  <a:srgbClr val="02FF00"/>
                </a:solidFill>
                <a:latin typeface="Calibri"/>
                <a:cs typeface="Calibri"/>
              </a:rPr>
              <a:t>dom</a:t>
            </a:r>
            <a:r>
              <a:rPr sz="1200" spc="-20" dirty="0">
                <a:solidFill>
                  <a:srgbClr val="D1D5DB"/>
                </a:solidFill>
                <a:latin typeface="Calibri"/>
                <a:cs typeface="Calibri"/>
              </a:rPr>
              <a:t>.</a:t>
            </a:r>
            <a:endParaRPr sz="1200" dirty="0">
              <a:latin typeface="Calibri"/>
              <a:cs typeface="Calibri"/>
            </a:endParaRPr>
          </a:p>
          <a:p>
            <a:pPr marL="12700">
              <a:lnSpc>
                <a:spcPts val="1895"/>
              </a:lnSpc>
            </a:pPr>
            <a:r>
              <a:rPr sz="1600" b="1" dirty="0">
                <a:solidFill>
                  <a:srgbClr val="FFA50A"/>
                </a:solidFill>
                <a:latin typeface="Calibri"/>
                <a:cs typeface="Calibri"/>
              </a:rPr>
              <a:t>Root</a:t>
            </a:r>
            <a:r>
              <a:rPr sz="1600" b="1" spc="-40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600" b="1" spc="-10" dirty="0">
                <a:solidFill>
                  <a:srgbClr val="FFA50A"/>
                </a:solidFill>
                <a:latin typeface="Calibri"/>
                <a:cs typeface="Calibri"/>
              </a:rPr>
              <a:t>Element:</a:t>
            </a:r>
            <a:endParaRPr sz="1600" dirty="0">
              <a:latin typeface="Calibri"/>
              <a:cs typeface="Calibri"/>
            </a:endParaRPr>
          </a:p>
          <a:p>
            <a:pPr marL="207645" indent="-111125">
              <a:lnSpc>
                <a:spcPts val="1435"/>
              </a:lnSpc>
              <a:buClr>
                <a:srgbClr val="FFA50A"/>
              </a:buClr>
              <a:buFont typeface="Arial MT"/>
              <a:buChar char="•"/>
              <a:tabLst>
                <a:tab pos="207645" algn="l"/>
              </a:tabLst>
            </a:pPr>
            <a:r>
              <a:rPr sz="1200" dirty="0">
                <a:solidFill>
                  <a:srgbClr val="D1D5DB"/>
                </a:solidFill>
                <a:latin typeface="Calibri"/>
                <a:cs typeface="Calibri"/>
              </a:rPr>
              <a:t>The</a:t>
            </a:r>
            <a:r>
              <a:rPr sz="1200" spc="-1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02FF00"/>
                </a:solidFill>
                <a:latin typeface="Calibri"/>
                <a:cs typeface="Calibri"/>
              </a:rPr>
              <a:t>root</a:t>
            </a:r>
            <a:r>
              <a:rPr sz="1200" spc="-15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02FF00"/>
                </a:solidFill>
                <a:latin typeface="Calibri"/>
                <a:cs typeface="Calibri"/>
              </a:rPr>
              <a:t>div</a:t>
            </a:r>
            <a:r>
              <a:rPr sz="1200" spc="-25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D1D5DB"/>
                </a:solidFill>
                <a:latin typeface="Calibri"/>
                <a:cs typeface="Calibri"/>
              </a:rPr>
              <a:t>acts</a:t>
            </a:r>
            <a:r>
              <a:rPr sz="1200" spc="-1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D1D5DB"/>
                </a:solidFill>
                <a:latin typeface="Calibri"/>
                <a:cs typeface="Calibri"/>
              </a:rPr>
              <a:t>as</a:t>
            </a:r>
            <a:r>
              <a:rPr sz="1200" spc="-1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D1D5DB"/>
                </a:solidFill>
                <a:latin typeface="Calibri"/>
                <a:cs typeface="Calibri"/>
              </a:rPr>
              <a:t>a</a:t>
            </a:r>
            <a:r>
              <a:rPr sz="1200" spc="-1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02FF00"/>
                </a:solidFill>
                <a:latin typeface="Calibri"/>
                <a:cs typeface="Calibri"/>
              </a:rPr>
              <a:t>container</a:t>
            </a:r>
            <a:r>
              <a:rPr sz="1200" spc="-25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D1D5DB"/>
                </a:solidFill>
                <a:latin typeface="Calibri"/>
                <a:cs typeface="Calibri"/>
              </a:rPr>
              <a:t>for</a:t>
            </a:r>
            <a:r>
              <a:rPr sz="1200" spc="-2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D1D5DB"/>
                </a:solidFill>
                <a:latin typeface="Calibri"/>
                <a:cs typeface="Calibri"/>
              </a:rPr>
              <a:t>the</a:t>
            </a:r>
            <a:r>
              <a:rPr sz="1200" spc="-1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D1D5DB"/>
                </a:solidFill>
                <a:latin typeface="Calibri"/>
                <a:cs typeface="Calibri"/>
              </a:rPr>
              <a:t>React</a:t>
            </a:r>
            <a:r>
              <a:rPr sz="1200" spc="-1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200" spc="-20" dirty="0">
                <a:solidFill>
                  <a:srgbClr val="D1D5DB"/>
                </a:solidFill>
                <a:latin typeface="Calibri"/>
                <a:cs typeface="Calibri"/>
              </a:rPr>
              <a:t>app.</a:t>
            </a:r>
            <a:endParaRPr sz="1200" dirty="0">
              <a:latin typeface="Calibri"/>
              <a:cs typeface="Calibri"/>
            </a:endParaRPr>
          </a:p>
          <a:p>
            <a:pPr marL="207645" indent="-111125">
              <a:lnSpc>
                <a:spcPts val="1430"/>
              </a:lnSpc>
              <a:spcBef>
                <a:spcPts val="50"/>
              </a:spcBef>
              <a:buClr>
                <a:srgbClr val="FFA50A"/>
              </a:buClr>
              <a:buFont typeface="Arial MT"/>
              <a:buChar char="•"/>
              <a:tabLst>
                <a:tab pos="207645" algn="l"/>
              </a:tabLst>
            </a:pPr>
            <a:r>
              <a:rPr sz="1200" dirty="0">
                <a:solidFill>
                  <a:srgbClr val="D1D5DB"/>
                </a:solidFill>
                <a:latin typeface="Calibri"/>
                <a:cs typeface="Calibri"/>
              </a:rPr>
              <a:t>The</a:t>
            </a:r>
            <a:r>
              <a:rPr sz="1200" spc="-2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02FF00"/>
                </a:solidFill>
                <a:latin typeface="Calibri"/>
                <a:cs typeface="Calibri"/>
              </a:rPr>
              <a:t>script</a:t>
            </a:r>
            <a:r>
              <a:rPr sz="1200" spc="-20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02FF00"/>
                </a:solidFill>
                <a:latin typeface="Calibri"/>
                <a:cs typeface="Calibri"/>
              </a:rPr>
              <a:t>tag</a:t>
            </a:r>
            <a:r>
              <a:rPr sz="1200" spc="-20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D1D5DB"/>
                </a:solidFill>
                <a:latin typeface="Calibri"/>
                <a:cs typeface="Calibri"/>
              </a:rPr>
              <a:t>is</a:t>
            </a:r>
            <a:r>
              <a:rPr sz="1200" spc="-1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D1D5DB"/>
                </a:solidFill>
                <a:latin typeface="Calibri"/>
                <a:cs typeface="Calibri"/>
              </a:rPr>
              <a:t>where</a:t>
            </a:r>
            <a:r>
              <a:rPr sz="1200" spc="-1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D1D5DB"/>
                </a:solidFill>
                <a:latin typeface="Calibri"/>
                <a:cs typeface="Calibri"/>
              </a:rPr>
              <a:t>the</a:t>
            </a:r>
            <a:r>
              <a:rPr sz="1200" spc="-1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D1D5DB"/>
                </a:solidFill>
                <a:latin typeface="Calibri"/>
                <a:cs typeface="Calibri"/>
              </a:rPr>
              <a:t>React</a:t>
            </a:r>
            <a:r>
              <a:rPr sz="1200" spc="-2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D1D5DB"/>
                </a:solidFill>
                <a:latin typeface="Calibri"/>
                <a:cs typeface="Calibri"/>
              </a:rPr>
              <a:t>app</a:t>
            </a:r>
            <a:r>
              <a:rPr sz="1200" spc="-2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02FF00"/>
                </a:solidFill>
                <a:latin typeface="Calibri"/>
                <a:cs typeface="Calibri"/>
              </a:rPr>
              <a:t>starts</a:t>
            </a:r>
            <a:r>
              <a:rPr sz="1200" spc="-15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02FF00"/>
                </a:solidFill>
                <a:latin typeface="Calibri"/>
                <a:cs typeface="Calibri"/>
              </a:rPr>
              <a:t>executing</a:t>
            </a:r>
            <a:r>
              <a:rPr sz="1200" spc="-10" dirty="0">
                <a:solidFill>
                  <a:srgbClr val="D1D5DB"/>
                </a:solidFill>
                <a:latin typeface="Calibri"/>
                <a:cs typeface="Calibri"/>
              </a:rPr>
              <a:t>.</a:t>
            </a:r>
            <a:endParaRPr sz="1200" dirty="0">
              <a:latin typeface="Calibri"/>
              <a:cs typeface="Calibri"/>
            </a:endParaRPr>
          </a:p>
          <a:p>
            <a:pPr marL="207645" indent="-111125">
              <a:lnSpc>
                <a:spcPts val="1430"/>
              </a:lnSpc>
              <a:buClr>
                <a:srgbClr val="FFA50A"/>
              </a:buClr>
              <a:buFont typeface="Arial MT"/>
              <a:buChar char="•"/>
              <a:tabLst>
                <a:tab pos="207645" algn="l"/>
              </a:tabLst>
            </a:pPr>
            <a:r>
              <a:rPr sz="1200" dirty="0">
                <a:solidFill>
                  <a:srgbClr val="D1D5DB"/>
                </a:solidFill>
                <a:latin typeface="Calibri"/>
                <a:cs typeface="Calibri"/>
              </a:rPr>
              <a:t>If</a:t>
            </a:r>
            <a:r>
              <a:rPr sz="1200" spc="-3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D1D5DB"/>
                </a:solidFill>
                <a:latin typeface="Calibri"/>
                <a:cs typeface="Calibri"/>
              </a:rPr>
              <a:t>you</a:t>
            </a:r>
            <a:r>
              <a:rPr sz="1200" spc="-3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D1D5DB"/>
                </a:solidFill>
                <a:latin typeface="Calibri"/>
                <a:cs typeface="Calibri"/>
              </a:rPr>
              <a:t>check</a:t>
            </a:r>
            <a:r>
              <a:rPr sz="1200" spc="-2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02FF00"/>
                </a:solidFill>
                <a:latin typeface="Calibri"/>
                <a:cs typeface="Calibri"/>
              </a:rPr>
              <a:t>main.tsx</a:t>
            </a:r>
            <a:r>
              <a:rPr sz="1200" dirty="0">
                <a:solidFill>
                  <a:srgbClr val="D1D5DB"/>
                </a:solidFill>
                <a:latin typeface="Calibri"/>
                <a:cs typeface="Calibri"/>
              </a:rPr>
              <a:t>,</a:t>
            </a:r>
            <a:r>
              <a:rPr sz="1200" spc="-3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D1D5DB"/>
                </a:solidFill>
                <a:latin typeface="Calibri"/>
                <a:cs typeface="Calibri"/>
              </a:rPr>
              <a:t>the</a:t>
            </a:r>
            <a:r>
              <a:rPr sz="1200" spc="-2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D1D5DB"/>
                </a:solidFill>
                <a:latin typeface="Calibri"/>
                <a:cs typeface="Calibri"/>
              </a:rPr>
              <a:t>component</a:t>
            </a:r>
            <a:r>
              <a:rPr sz="1200" spc="-3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D1D5DB"/>
                </a:solidFill>
                <a:latin typeface="Calibri"/>
                <a:cs typeface="Calibri"/>
              </a:rPr>
              <a:t>tree</a:t>
            </a:r>
            <a:r>
              <a:rPr sz="1200" spc="-2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D1D5DB"/>
                </a:solidFill>
                <a:latin typeface="Calibri"/>
                <a:cs typeface="Calibri"/>
              </a:rPr>
              <a:t>is</a:t>
            </a:r>
            <a:r>
              <a:rPr sz="1200" spc="-2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D1D5DB"/>
                </a:solidFill>
                <a:latin typeface="Calibri"/>
                <a:cs typeface="Calibri"/>
              </a:rPr>
              <a:t>rendered</a:t>
            </a:r>
            <a:r>
              <a:rPr sz="1200" spc="-3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D1D5DB"/>
                </a:solidFill>
                <a:latin typeface="Calibri"/>
                <a:cs typeface="Calibri"/>
              </a:rPr>
              <a:t>inside</a:t>
            </a:r>
            <a:r>
              <a:rPr sz="1200" spc="-2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200" spc="-20" dirty="0">
                <a:solidFill>
                  <a:srgbClr val="D1D5DB"/>
                </a:solidFill>
                <a:latin typeface="Calibri"/>
                <a:cs typeface="Calibri"/>
              </a:rPr>
              <a:t>this</a:t>
            </a:r>
            <a:endParaRPr sz="1200" dirty="0">
              <a:latin typeface="Calibri"/>
              <a:cs typeface="Calibri"/>
            </a:endParaRPr>
          </a:p>
          <a:p>
            <a:pPr marL="207645">
              <a:lnSpc>
                <a:spcPts val="1420"/>
              </a:lnSpc>
              <a:spcBef>
                <a:spcPts val="45"/>
              </a:spcBef>
            </a:pPr>
            <a:r>
              <a:rPr sz="1200" dirty="0">
                <a:solidFill>
                  <a:srgbClr val="D1D5DB"/>
                </a:solidFill>
                <a:latin typeface="Calibri"/>
                <a:cs typeface="Calibri"/>
              </a:rPr>
              <a:t>root</a:t>
            </a:r>
            <a:r>
              <a:rPr sz="1200" spc="-10" dirty="0">
                <a:solidFill>
                  <a:srgbClr val="D1D5DB"/>
                </a:solidFill>
                <a:latin typeface="Calibri"/>
                <a:cs typeface="Calibri"/>
              </a:rPr>
              <a:t> element.</a:t>
            </a:r>
            <a:endParaRPr sz="1200" dirty="0">
              <a:latin typeface="Calibri"/>
              <a:cs typeface="Calibri"/>
            </a:endParaRPr>
          </a:p>
          <a:p>
            <a:pPr marL="12700">
              <a:lnSpc>
                <a:spcPts val="1895"/>
              </a:lnSpc>
            </a:pPr>
            <a:r>
              <a:rPr sz="1600" b="1" dirty="0">
                <a:solidFill>
                  <a:srgbClr val="FFA50A"/>
                </a:solidFill>
                <a:latin typeface="Calibri"/>
                <a:cs typeface="Calibri"/>
              </a:rPr>
              <a:t>Strict</a:t>
            </a:r>
            <a:r>
              <a:rPr sz="1600" b="1" spc="-35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600" b="1" dirty="0">
                <a:solidFill>
                  <a:srgbClr val="FFA50A"/>
                </a:solidFill>
                <a:latin typeface="Calibri"/>
                <a:cs typeface="Calibri"/>
              </a:rPr>
              <a:t>Mode</a:t>
            </a:r>
            <a:r>
              <a:rPr sz="1600" b="1" spc="-40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600" b="1" spc="-10" dirty="0">
                <a:solidFill>
                  <a:srgbClr val="FFA50A"/>
                </a:solidFill>
                <a:latin typeface="Calibri"/>
                <a:cs typeface="Calibri"/>
              </a:rPr>
              <a:t>Component:</a:t>
            </a:r>
            <a:endParaRPr sz="1600" dirty="0">
              <a:latin typeface="Calibri"/>
              <a:cs typeface="Calibri"/>
            </a:endParaRPr>
          </a:p>
          <a:p>
            <a:pPr marL="207645" indent="-111125">
              <a:lnSpc>
                <a:spcPts val="1435"/>
              </a:lnSpc>
              <a:buClr>
                <a:srgbClr val="FFA50A"/>
              </a:buClr>
              <a:buFont typeface="Arial MT"/>
              <a:buChar char="•"/>
              <a:tabLst>
                <a:tab pos="207645" algn="l"/>
              </a:tabLst>
            </a:pPr>
            <a:r>
              <a:rPr sz="1200" dirty="0">
                <a:solidFill>
                  <a:srgbClr val="D1D5DB"/>
                </a:solidFill>
                <a:latin typeface="Calibri"/>
                <a:cs typeface="Calibri"/>
              </a:rPr>
              <a:t>It's</a:t>
            </a:r>
            <a:r>
              <a:rPr sz="1200" spc="-2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D1D5DB"/>
                </a:solidFill>
                <a:latin typeface="Calibri"/>
                <a:cs typeface="Calibri"/>
              </a:rPr>
              <a:t>a</a:t>
            </a:r>
            <a:r>
              <a:rPr sz="1200" spc="-2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02FF00"/>
                </a:solidFill>
                <a:latin typeface="Calibri"/>
                <a:cs typeface="Calibri"/>
              </a:rPr>
              <a:t>special</a:t>
            </a:r>
            <a:r>
              <a:rPr sz="1200" spc="-25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02FF00"/>
                </a:solidFill>
                <a:latin typeface="Calibri"/>
                <a:cs typeface="Calibri"/>
              </a:rPr>
              <a:t>component</a:t>
            </a:r>
            <a:r>
              <a:rPr sz="1200" spc="-25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D1D5DB"/>
                </a:solidFill>
                <a:latin typeface="Calibri"/>
                <a:cs typeface="Calibri"/>
              </a:rPr>
              <a:t>in</a:t>
            </a:r>
            <a:r>
              <a:rPr sz="1200" spc="-3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D1D5DB"/>
                </a:solidFill>
                <a:latin typeface="Calibri"/>
                <a:cs typeface="Calibri"/>
              </a:rPr>
              <a:t>React.</a:t>
            </a:r>
            <a:endParaRPr sz="1200" dirty="0">
              <a:latin typeface="Calibri"/>
              <a:cs typeface="Calibri"/>
            </a:endParaRPr>
          </a:p>
          <a:p>
            <a:pPr marL="207645" indent="-111125">
              <a:lnSpc>
                <a:spcPts val="1430"/>
              </a:lnSpc>
              <a:spcBef>
                <a:spcPts val="50"/>
              </a:spcBef>
              <a:buClr>
                <a:srgbClr val="FFA50A"/>
              </a:buClr>
              <a:buFont typeface="Arial MT"/>
              <a:buChar char="•"/>
              <a:tabLst>
                <a:tab pos="207645" algn="l"/>
              </a:tabLst>
            </a:pPr>
            <a:r>
              <a:rPr sz="1200" dirty="0">
                <a:solidFill>
                  <a:srgbClr val="02FF00"/>
                </a:solidFill>
                <a:latin typeface="Calibri"/>
                <a:cs typeface="Calibri"/>
              </a:rPr>
              <a:t>Doesn't</a:t>
            </a:r>
            <a:r>
              <a:rPr sz="1200" spc="-25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D1D5DB"/>
                </a:solidFill>
                <a:latin typeface="Calibri"/>
                <a:cs typeface="Calibri"/>
              </a:rPr>
              <a:t>have</a:t>
            </a:r>
            <a:r>
              <a:rPr sz="1200" spc="-1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D1D5DB"/>
                </a:solidFill>
                <a:latin typeface="Calibri"/>
                <a:cs typeface="Calibri"/>
              </a:rPr>
              <a:t>a</a:t>
            </a:r>
            <a:r>
              <a:rPr sz="1200" spc="-2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02FF00"/>
                </a:solidFill>
                <a:latin typeface="Calibri"/>
                <a:cs typeface="Calibri"/>
              </a:rPr>
              <a:t>visual</a:t>
            </a:r>
            <a:r>
              <a:rPr sz="1200" spc="-20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D1D5DB"/>
                </a:solidFill>
                <a:latin typeface="Calibri"/>
                <a:cs typeface="Calibri"/>
              </a:rPr>
              <a:t>representation.</a:t>
            </a:r>
            <a:endParaRPr sz="1200" dirty="0">
              <a:latin typeface="Calibri"/>
              <a:cs typeface="Calibri"/>
            </a:endParaRPr>
          </a:p>
          <a:p>
            <a:pPr marL="207645" indent="-111125">
              <a:lnSpc>
                <a:spcPts val="1410"/>
              </a:lnSpc>
              <a:buClr>
                <a:srgbClr val="FFA50A"/>
              </a:buClr>
              <a:buFont typeface="Arial MT"/>
              <a:buChar char="•"/>
              <a:tabLst>
                <a:tab pos="207645" algn="l"/>
              </a:tabLst>
            </a:pPr>
            <a:r>
              <a:rPr sz="1200" dirty="0">
                <a:solidFill>
                  <a:srgbClr val="D1D5DB"/>
                </a:solidFill>
                <a:latin typeface="Calibri"/>
                <a:cs typeface="Calibri"/>
              </a:rPr>
              <a:t>Its</a:t>
            </a:r>
            <a:r>
              <a:rPr sz="1200" spc="-2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D1D5DB"/>
                </a:solidFill>
                <a:latin typeface="Calibri"/>
                <a:cs typeface="Calibri"/>
              </a:rPr>
              <a:t>purpose</a:t>
            </a:r>
            <a:r>
              <a:rPr sz="1200" spc="-2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D1D5DB"/>
                </a:solidFill>
                <a:latin typeface="Calibri"/>
                <a:cs typeface="Calibri"/>
              </a:rPr>
              <a:t>is</a:t>
            </a:r>
            <a:r>
              <a:rPr sz="1200" spc="-2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D1D5DB"/>
                </a:solidFill>
                <a:latin typeface="Calibri"/>
                <a:cs typeface="Calibri"/>
              </a:rPr>
              <a:t>to</a:t>
            </a:r>
            <a:r>
              <a:rPr sz="1200" spc="-2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02FF00"/>
                </a:solidFill>
                <a:latin typeface="Calibri"/>
                <a:cs typeface="Calibri"/>
              </a:rPr>
              <a:t>spot</a:t>
            </a:r>
            <a:r>
              <a:rPr sz="1200" spc="-25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02FF00"/>
                </a:solidFill>
                <a:latin typeface="Calibri"/>
                <a:cs typeface="Calibri"/>
              </a:rPr>
              <a:t>potential</a:t>
            </a:r>
            <a:r>
              <a:rPr sz="1200" spc="-25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02FF00"/>
                </a:solidFill>
                <a:latin typeface="Calibri"/>
                <a:cs typeface="Calibri"/>
              </a:rPr>
              <a:t>issues</a:t>
            </a:r>
            <a:r>
              <a:rPr sz="1200" spc="-10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D1D5DB"/>
                </a:solidFill>
                <a:latin typeface="Calibri"/>
                <a:cs typeface="Calibri"/>
              </a:rPr>
              <a:t>in</a:t>
            </a:r>
            <a:r>
              <a:rPr sz="1200" spc="-3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D1D5DB"/>
                </a:solidFill>
                <a:latin typeface="Calibri"/>
                <a:cs typeface="Calibri"/>
              </a:rPr>
              <a:t>your</a:t>
            </a:r>
            <a:r>
              <a:rPr sz="1200" spc="-3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D1D5DB"/>
                </a:solidFill>
                <a:latin typeface="Calibri"/>
                <a:cs typeface="Calibri"/>
              </a:rPr>
              <a:t>React</a:t>
            </a:r>
            <a:r>
              <a:rPr sz="1200" spc="-2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200" spc="-20" dirty="0">
                <a:solidFill>
                  <a:srgbClr val="D1D5DB"/>
                </a:solidFill>
                <a:latin typeface="Calibri"/>
                <a:cs typeface="Calibri"/>
              </a:rPr>
              <a:t>app.</a:t>
            </a:r>
            <a:endParaRPr sz="1200" dirty="0">
              <a:latin typeface="Calibri"/>
              <a:cs typeface="Calibri"/>
            </a:endParaRPr>
          </a:p>
          <a:p>
            <a:pPr marL="12700">
              <a:lnSpc>
                <a:spcPts val="1900"/>
              </a:lnSpc>
            </a:pPr>
            <a:r>
              <a:rPr sz="1600" b="1" dirty="0">
                <a:solidFill>
                  <a:srgbClr val="FFA50A"/>
                </a:solidFill>
                <a:latin typeface="Calibri"/>
                <a:cs typeface="Calibri"/>
              </a:rPr>
              <a:t>Platform</a:t>
            </a:r>
            <a:r>
              <a:rPr sz="1600" b="1" spc="-60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600" b="1" spc="-10" dirty="0">
                <a:solidFill>
                  <a:srgbClr val="FFA50A"/>
                </a:solidFill>
                <a:latin typeface="Calibri"/>
                <a:cs typeface="Calibri"/>
              </a:rPr>
              <a:t>Independence:</a:t>
            </a:r>
            <a:endParaRPr sz="1600" dirty="0">
              <a:latin typeface="Calibri"/>
              <a:cs typeface="Calibri"/>
            </a:endParaRPr>
          </a:p>
          <a:p>
            <a:pPr marL="207645" indent="-111125">
              <a:lnSpc>
                <a:spcPts val="1430"/>
              </a:lnSpc>
              <a:spcBef>
                <a:spcPts val="65"/>
              </a:spcBef>
              <a:buClr>
                <a:srgbClr val="FFA50A"/>
              </a:buClr>
              <a:buFont typeface="Arial MT"/>
              <a:buChar char="•"/>
              <a:tabLst>
                <a:tab pos="207645" algn="l"/>
              </a:tabLst>
            </a:pPr>
            <a:r>
              <a:rPr sz="1200" dirty="0">
                <a:solidFill>
                  <a:srgbClr val="D1D5DB"/>
                </a:solidFill>
                <a:latin typeface="Calibri"/>
                <a:cs typeface="Calibri"/>
              </a:rPr>
              <a:t>React's</a:t>
            </a:r>
            <a:r>
              <a:rPr sz="1200" spc="-1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D1D5DB"/>
                </a:solidFill>
                <a:latin typeface="Calibri"/>
                <a:cs typeface="Calibri"/>
              </a:rPr>
              <a:t>design</a:t>
            </a:r>
            <a:r>
              <a:rPr sz="1200" spc="-2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D1D5DB"/>
                </a:solidFill>
                <a:latin typeface="Calibri"/>
                <a:cs typeface="Calibri"/>
              </a:rPr>
              <a:t>allows</a:t>
            </a:r>
            <a:r>
              <a:rPr sz="1200" spc="-1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D1D5DB"/>
                </a:solidFill>
                <a:latin typeface="Calibri"/>
                <a:cs typeface="Calibri"/>
              </a:rPr>
              <a:t>it</a:t>
            </a:r>
            <a:r>
              <a:rPr sz="1200" spc="-1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D1D5DB"/>
                </a:solidFill>
                <a:latin typeface="Calibri"/>
                <a:cs typeface="Calibri"/>
              </a:rPr>
              <a:t>to</a:t>
            </a:r>
            <a:r>
              <a:rPr sz="1200" spc="-1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D1D5DB"/>
                </a:solidFill>
                <a:latin typeface="Calibri"/>
                <a:cs typeface="Calibri"/>
              </a:rPr>
              <a:t>be</a:t>
            </a:r>
            <a:r>
              <a:rPr sz="1200" spc="-1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02FF00"/>
                </a:solidFill>
                <a:latin typeface="Calibri"/>
                <a:cs typeface="Calibri"/>
              </a:rPr>
              <a:t>platform-agnostic</a:t>
            </a:r>
            <a:r>
              <a:rPr sz="1200" spc="-10" dirty="0">
                <a:solidFill>
                  <a:srgbClr val="D1D5DB"/>
                </a:solidFill>
                <a:latin typeface="Calibri"/>
                <a:cs typeface="Calibri"/>
              </a:rPr>
              <a:t>.</a:t>
            </a:r>
            <a:endParaRPr sz="1200" dirty="0">
              <a:latin typeface="Calibri"/>
              <a:cs typeface="Calibri"/>
            </a:endParaRPr>
          </a:p>
          <a:p>
            <a:pPr marL="207645" marR="118745" indent="-111125">
              <a:lnSpc>
                <a:spcPts val="1390"/>
              </a:lnSpc>
              <a:spcBef>
                <a:spcPts val="75"/>
              </a:spcBef>
              <a:buClr>
                <a:srgbClr val="FFA50A"/>
              </a:buClr>
              <a:buFont typeface="Arial MT"/>
              <a:buChar char="•"/>
              <a:tabLst>
                <a:tab pos="207645" algn="l"/>
              </a:tabLst>
            </a:pPr>
            <a:r>
              <a:rPr sz="1200" dirty="0">
                <a:solidFill>
                  <a:srgbClr val="D1D5DB"/>
                </a:solidFill>
                <a:latin typeface="Calibri"/>
                <a:cs typeface="Calibri"/>
              </a:rPr>
              <a:t>While</a:t>
            </a:r>
            <a:r>
              <a:rPr sz="1200" spc="-2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D1D5DB"/>
                </a:solidFill>
                <a:latin typeface="Calibri"/>
                <a:cs typeface="Calibri"/>
              </a:rPr>
              <a:t>react-</a:t>
            </a:r>
            <a:r>
              <a:rPr sz="1200" dirty="0">
                <a:solidFill>
                  <a:srgbClr val="D1D5DB"/>
                </a:solidFill>
                <a:latin typeface="Calibri"/>
                <a:cs typeface="Calibri"/>
              </a:rPr>
              <a:t>dom</a:t>
            </a:r>
            <a:r>
              <a:rPr sz="1200" spc="-2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D1D5DB"/>
                </a:solidFill>
                <a:latin typeface="Calibri"/>
                <a:cs typeface="Calibri"/>
              </a:rPr>
              <a:t>helps</a:t>
            </a:r>
            <a:r>
              <a:rPr sz="1200" spc="-2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D1D5DB"/>
                </a:solidFill>
                <a:latin typeface="Calibri"/>
                <a:cs typeface="Calibri"/>
              </a:rPr>
              <a:t>build</a:t>
            </a:r>
            <a:r>
              <a:rPr sz="1200" spc="-3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D1D5DB"/>
                </a:solidFill>
                <a:latin typeface="Calibri"/>
                <a:cs typeface="Calibri"/>
              </a:rPr>
              <a:t>web</a:t>
            </a:r>
            <a:r>
              <a:rPr sz="1200" spc="-3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D1D5DB"/>
                </a:solidFill>
                <a:latin typeface="Calibri"/>
                <a:cs typeface="Calibri"/>
              </a:rPr>
              <a:t>UIs</a:t>
            </a:r>
            <a:r>
              <a:rPr sz="1200" spc="-2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D1D5DB"/>
                </a:solidFill>
                <a:latin typeface="Calibri"/>
                <a:cs typeface="Calibri"/>
              </a:rPr>
              <a:t>using</a:t>
            </a:r>
            <a:r>
              <a:rPr sz="1200" spc="-3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D1D5DB"/>
                </a:solidFill>
                <a:latin typeface="Calibri"/>
                <a:cs typeface="Calibri"/>
              </a:rPr>
              <a:t>React,</a:t>
            </a:r>
            <a:r>
              <a:rPr sz="1200" spc="-2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02FF00"/>
                </a:solidFill>
                <a:latin typeface="Calibri"/>
                <a:cs typeface="Calibri"/>
              </a:rPr>
              <a:t>ReactNative</a:t>
            </a:r>
            <a:r>
              <a:rPr sz="1200" spc="-25" dirty="0">
                <a:solidFill>
                  <a:srgbClr val="02FF00"/>
                </a:solidFill>
                <a:latin typeface="Calibri"/>
                <a:cs typeface="Calibri"/>
              </a:rPr>
              <a:t> can </a:t>
            </a:r>
            <a:r>
              <a:rPr sz="1200" dirty="0">
                <a:solidFill>
                  <a:srgbClr val="02FF00"/>
                </a:solidFill>
                <a:latin typeface="Calibri"/>
                <a:cs typeface="Calibri"/>
              </a:rPr>
              <a:t>be</a:t>
            </a:r>
            <a:r>
              <a:rPr sz="1200" spc="-20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02FF00"/>
                </a:solidFill>
                <a:latin typeface="Calibri"/>
                <a:cs typeface="Calibri"/>
              </a:rPr>
              <a:t>used</a:t>
            </a:r>
            <a:r>
              <a:rPr sz="1200" spc="-20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02FF00"/>
                </a:solidFill>
                <a:latin typeface="Calibri"/>
                <a:cs typeface="Calibri"/>
              </a:rPr>
              <a:t>to</a:t>
            </a:r>
            <a:r>
              <a:rPr sz="1200" spc="-15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02FF00"/>
                </a:solidFill>
                <a:latin typeface="Calibri"/>
                <a:cs typeface="Calibri"/>
              </a:rPr>
              <a:t>craft</a:t>
            </a:r>
            <a:r>
              <a:rPr sz="1200" spc="-20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02FF00"/>
                </a:solidFill>
                <a:latin typeface="Calibri"/>
                <a:cs typeface="Calibri"/>
              </a:rPr>
              <a:t>mobile</a:t>
            </a:r>
            <a:r>
              <a:rPr sz="1200" spc="-15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02FF00"/>
                </a:solidFill>
                <a:latin typeface="Calibri"/>
                <a:cs typeface="Calibri"/>
              </a:rPr>
              <a:t>app</a:t>
            </a:r>
            <a:r>
              <a:rPr sz="1200" spc="-25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200" spc="-20" dirty="0">
                <a:solidFill>
                  <a:srgbClr val="02FF00"/>
                </a:solidFill>
                <a:latin typeface="Calibri"/>
                <a:cs typeface="Calibri"/>
              </a:rPr>
              <a:t>UIs</a:t>
            </a:r>
            <a:r>
              <a:rPr sz="1200" spc="-20" dirty="0">
                <a:solidFill>
                  <a:srgbClr val="D1D5DB"/>
                </a:solidFill>
                <a:latin typeface="Calibri"/>
                <a:cs typeface="Calibri"/>
              </a:rPr>
              <a:t>.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77912" y="24501"/>
            <a:ext cx="6988176" cy="75539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08760">
              <a:lnSpc>
                <a:spcPct val="100000"/>
              </a:lnSpc>
              <a:spcBef>
                <a:spcPts val="100"/>
              </a:spcBef>
            </a:pPr>
            <a:r>
              <a:rPr dirty="0"/>
              <a:t>30.</a:t>
            </a:r>
            <a:r>
              <a:rPr spc="-45" dirty="0"/>
              <a:t> </a:t>
            </a:r>
            <a:r>
              <a:rPr dirty="0"/>
              <a:t>How</a:t>
            </a:r>
            <a:r>
              <a:rPr spc="-40" dirty="0"/>
              <a:t> </a:t>
            </a:r>
            <a:r>
              <a:rPr dirty="0"/>
              <a:t>React</a:t>
            </a:r>
            <a:r>
              <a:rPr spc="-45" dirty="0"/>
              <a:t> </a:t>
            </a:r>
            <a:r>
              <a:rPr spc="-10" dirty="0">
                <a:solidFill>
                  <a:srgbClr val="02FF00"/>
                </a:solidFill>
              </a:rPr>
              <a:t>Works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04692" y="632690"/>
            <a:ext cx="3730913" cy="3730913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5013" y="771651"/>
            <a:ext cx="4262120" cy="39928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905"/>
              </a:lnSpc>
              <a:spcBef>
                <a:spcPts val="100"/>
              </a:spcBef>
            </a:pPr>
            <a:r>
              <a:rPr sz="1600" b="1" dirty="0">
                <a:solidFill>
                  <a:srgbClr val="FFA50A"/>
                </a:solidFill>
                <a:latin typeface="Calibri"/>
                <a:cs typeface="Calibri"/>
              </a:rPr>
              <a:t>React,</a:t>
            </a:r>
            <a:r>
              <a:rPr sz="1600" b="1" spc="-35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600" b="1" dirty="0">
                <a:solidFill>
                  <a:srgbClr val="FFA50A"/>
                </a:solidFill>
                <a:latin typeface="Calibri"/>
                <a:cs typeface="Calibri"/>
              </a:rPr>
              <a:t>Angular,</a:t>
            </a:r>
            <a:r>
              <a:rPr sz="1600" b="1" spc="-35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600" b="1" dirty="0">
                <a:solidFill>
                  <a:srgbClr val="FFA50A"/>
                </a:solidFill>
                <a:latin typeface="Calibri"/>
                <a:cs typeface="Calibri"/>
              </a:rPr>
              <a:t>and</a:t>
            </a:r>
            <a:r>
              <a:rPr sz="1600" b="1" spc="-30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600" b="1" spc="-20" dirty="0">
                <a:solidFill>
                  <a:srgbClr val="FFA50A"/>
                </a:solidFill>
                <a:latin typeface="Calibri"/>
                <a:cs typeface="Calibri"/>
              </a:rPr>
              <a:t>Vue:</a:t>
            </a:r>
            <a:endParaRPr sz="1600" dirty="0">
              <a:latin typeface="Calibri"/>
              <a:cs typeface="Calibri"/>
            </a:endParaRPr>
          </a:p>
          <a:p>
            <a:pPr marL="207645" indent="-111125">
              <a:lnSpc>
                <a:spcPts val="1425"/>
              </a:lnSpc>
              <a:buClr>
                <a:srgbClr val="FFA50A"/>
              </a:buClr>
              <a:buFont typeface="Arial MT"/>
              <a:buChar char="•"/>
              <a:tabLst>
                <a:tab pos="207645" algn="l"/>
              </a:tabLst>
            </a:pPr>
            <a:r>
              <a:rPr sz="1200" dirty="0">
                <a:solidFill>
                  <a:srgbClr val="02FF00"/>
                </a:solidFill>
                <a:latin typeface="Calibri"/>
                <a:cs typeface="Calibri"/>
              </a:rPr>
              <a:t>React</a:t>
            </a:r>
            <a:r>
              <a:rPr sz="1200" spc="-25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02FF00"/>
                </a:solidFill>
                <a:latin typeface="Calibri"/>
                <a:cs typeface="Calibri"/>
              </a:rPr>
              <a:t>is</a:t>
            </a:r>
            <a:r>
              <a:rPr sz="1200" spc="-20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02FF00"/>
                </a:solidFill>
                <a:latin typeface="Calibri"/>
                <a:cs typeface="Calibri"/>
              </a:rPr>
              <a:t>a</a:t>
            </a:r>
            <a:r>
              <a:rPr sz="1200" spc="-20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02FF00"/>
                </a:solidFill>
                <a:latin typeface="Calibri"/>
                <a:cs typeface="Calibri"/>
              </a:rPr>
              <a:t>library</a:t>
            </a:r>
            <a:r>
              <a:rPr sz="1200" dirty="0">
                <a:solidFill>
                  <a:srgbClr val="D1D5DB"/>
                </a:solidFill>
                <a:latin typeface="Calibri"/>
                <a:cs typeface="Calibri"/>
              </a:rPr>
              <a:t>,</a:t>
            </a:r>
            <a:r>
              <a:rPr sz="1200" spc="-2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D1D5DB"/>
                </a:solidFill>
                <a:latin typeface="Calibri"/>
                <a:cs typeface="Calibri"/>
              </a:rPr>
              <a:t>while</a:t>
            </a:r>
            <a:r>
              <a:rPr sz="1200" spc="-2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02FF00"/>
                </a:solidFill>
                <a:latin typeface="Calibri"/>
                <a:cs typeface="Calibri"/>
              </a:rPr>
              <a:t>Angular</a:t>
            </a:r>
            <a:r>
              <a:rPr sz="1200" spc="-20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D1D5DB"/>
                </a:solidFill>
                <a:latin typeface="Calibri"/>
                <a:cs typeface="Calibri"/>
              </a:rPr>
              <a:t>and</a:t>
            </a:r>
            <a:r>
              <a:rPr sz="1200" spc="-3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02FF00"/>
                </a:solidFill>
                <a:latin typeface="Calibri"/>
                <a:cs typeface="Calibri"/>
              </a:rPr>
              <a:t>Vue.js</a:t>
            </a:r>
            <a:r>
              <a:rPr sz="1200" spc="-20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D1D5DB"/>
                </a:solidFill>
                <a:latin typeface="Calibri"/>
                <a:cs typeface="Calibri"/>
              </a:rPr>
              <a:t>are</a:t>
            </a:r>
            <a:r>
              <a:rPr sz="1200" spc="-2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02FF00"/>
                </a:solidFill>
                <a:latin typeface="Calibri"/>
                <a:cs typeface="Calibri"/>
              </a:rPr>
              <a:t>frameworks</a:t>
            </a:r>
            <a:r>
              <a:rPr sz="1200" spc="-10" dirty="0">
                <a:solidFill>
                  <a:srgbClr val="D1D5DB"/>
                </a:solidFill>
                <a:latin typeface="Calibri"/>
                <a:cs typeface="Calibri"/>
              </a:rPr>
              <a:t>.</a:t>
            </a:r>
            <a:endParaRPr sz="1200" dirty="0">
              <a:latin typeface="Calibri"/>
              <a:cs typeface="Calibri"/>
            </a:endParaRPr>
          </a:p>
          <a:p>
            <a:pPr marL="207645" marR="272415" indent="-111125">
              <a:lnSpc>
                <a:spcPts val="1390"/>
              </a:lnSpc>
              <a:spcBef>
                <a:spcPts val="160"/>
              </a:spcBef>
              <a:buClr>
                <a:srgbClr val="FFA50A"/>
              </a:buClr>
              <a:buFont typeface="Arial MT"/>
              <a:buChar char="•"/>
              <a:tabLst>
                <a:tab pos="207645" algn="l"/>
              </a:tabLst>
            </a:pPr>
            <a:r>
              <a:rPr sz="1200" dirty="0">
                <a:solidFill>
                  <a:srgbClr val="02FF00"/>
                </a:solidFill>
                <a:latin typeface="Calibri"/>
                <a:cs typeface="Calibri"/>
              </a:rPr>
              <a:t>React</a:t>
            </a:r>
            <a:r>
              <a:rPr sz="1200" spc="-25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02FF00"/>
                </a:solidFill>
                <a:latin typeface="Calibri"/>
                <a:cs typeface="Calibri"/>
              </a:rPr>
              <a:t>focuses</a:t>
            </a:r>
            <a:r>
              <a:rPr sz="1200" spc="-20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02FF00"/>
                </a:solidFill>
                <a:latin typeface="Calibri"/>
                <a:cs typeface="Calibri"/>
              </a:rPr>
              <a:t>on</a:t>
            </a:r>
            <a:r>
              <a:rPr sz="1200" spc="-30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02FF00"/>
                </a:solidFill>
                <a:latin typeface="Calibri"/>
                <a:cs typeface="Calibri"/>
              </a:rPr>
              <a:t>UI</a:t>
            </a:r>
            <a:r>
              <a:rPr sz="1200" dirty="0">
                <a:solidFill>
                  <a:srgbClr val="D1D5DB"/>
                </a:solidFill>
                <a:latin typeface="Calibri"/>
                <a:cs typeface="Calibri"/>
              </a:rPr>
              <a:t>;</a:t>
            </a:r>
            <a:r>
              <a:rPr sz="1200" spc="-2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D1D5DB"/>
                </a:solidFill>
                <a:latin typeface="Calibri"/>
                <a:cs typeface="Calibri"/>
              </a:rPr>
              <a:t>Angular</a:t>
            </a:r>
            <a:r>
              <a:rPr sz="1200" spc="-3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D1D5DB"/>
                </a:solidFill>
                <a:latin typeface="Calibri"/>
                <a:cs typeface="Calibri"/>
              </a:rPr>
              <a:t>and</a:t>
            </a:r>
            <a:r>
              <a:rPr sz="1200" spc="-2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D1D5DB"/>
                </a:solidFill>
                <a:latin typeface="Calibri"/>
                <a:cs typeface="Calibri"/>
              </a:rPr>
              <a:t>Vue.js</a:t>
            </a:r>
            <a:r>
              <a:rPr sz="1200" spc="-2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D1D5DB"/>
                </a:solidFill>
                <a:latin typeface="Calibri"/>
                <a:cs typeface="Calibri"/>
              </a:rPr>
              <a:t>offer</a:t>
            </a:r>
            <a:r>
              <a:rPr sz="1200" spc="-3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D1D5DB"/>
                </a:solidFill>
                <a:latin typeface="Calibri"/>
                <a:cs typeface="Calibri"/>
              </a:rPr>
              <a:t>comprehensive </a:t>
            </a:r>
            <a:r>
              <a:rPr sz="1200" dirty="0">
                <a:solidFill>
                  <a:srgbClr val="D1D5DB"/>
                </a:solidFill>
                <a:latin typeface="Calibri"/>
                <a:cs typeface="Calibri"/>
              </a:rPr>
              <a:t>tools</a:t>
            </a:r>
            <a:r>
              <a:rPr sz="1200" spc="-1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D1D5DB"/>
                </a:solidFill>
                <a:latin typeface="Calibri"/>
                <a:cs typeface="Calibri"/>
              </a:rPr>
              <a:t>for</a:t>
            </a:r>
            <a:r>
              <a:rPr sz="1200" spc="-2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D1D5DB"/>
                </a:solidFill>
                <a:latin typeface="Calibri"/>
                <a:cs typeface="Calibri"/>
              </a:rPr>
              <a:t>full</a:t>
            </a:r>
            <a:r>
              <a:rPr sz="1200" spc="-1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D1D5DB"/>
                </a:solidFill>
                <a:latin typeface="Calibri"/>
                <a:cs typeface="Calibri"/>
              </a:rPr>
              <a:t>app</a:t>
            </a:r>
            <a:r>
              <a:rPr sz="1200" spc="-2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D1D5DB"/>
                </a:solidFill>
                <a:latin typeface="Calibri"/>
                <a:cs typeface="Calibri"/>
              </a:rPr>
              <a:t>development.</a:t>
            </a:r>
            <a:endParaRPr sz="1200" dirty="0">
              <a:latin typeface="Calibri"/>
              <a:cs typeface="Calibri"/>
            </a:endParaRPr>
          </a:p>
          <a:p>
            <a:pPr marL="12700">
              <a:lnSpc>
                <a:spcPts val="1845"/>
              </a:lnSpc>
            </a:pPr>
            <a:r>
              <a:rPr sz="1600" b="1" dirty="0">
                <a:solidFill>
                  <a:srgbClr val="FFA50A"/>
                </a:solidFill>
                <a:latin typeface="Calibri"/>
                <a:cs typeface="Calibri"/>
              </a:rPr>
              <a:t>Library</a:t>
            </a:r>
            <a:r>
              <a:rPr sz="1600" b="1" spc="-25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600" b="1" dirty="0">
                <a:solidFill>
                  <a:srgbClr val="FFA50A"/>
                </a:solidFill>
                <a:latin typeface="Calibri"/>
                <a:cs typeface="Calibri"/>
              </a:rPr>
              <a:t>vs.</a:t>
            </a:r>
            <a:r>
              <a:rPr sz="1600" b="1" spc="-30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600" b="1" spc="-10" dirty="0">
                <a:solidFill>
                  <a:srgbClr val="FFA50A"/>
                </a:solidFill>
                <a:latin typeface="Calibri"/>
                <a:cs typeface="Calibri"/>
              </a:rPr>
              <a:t>Framework:</a:t>
            </a:r>
            <a:endParaRPr sz="1600" dirty="0">
              <a:latin typeface="Calibri"/>
              <a:cs typeface="Calibri"/>
            </a:endParaRPr>
          </a:p>
          <a:p>
            <a:pPr marL="207645" indent="-111125">
              <a:lnSpc>
                <a:spcPts val="1415"/>
              </a:lnSpc>
              <a:spcBef>
                <a:spcPts val="85"/>
              </a:spcBef>
              <a:buClr>
                <a:srgbClr val="FFA50A"/>
              </a:buClr>
              <a:buFont typeface="Arial MT"/>
              <a:buChar char="•"/>
              <a:tabLst>
                <a:tab pos="207645" algn="l"/>
              </a:tabLst>
            </a:pPr>
            <a:r>
              <a:rPr sz="1200" dirty="0">
                <a:solidFill>
                  <a:srgbClr val="D1D5DB"/>
                </a:solidFill>
                <a:latin typeface="Calibri"/>
                <a:cs typeface="Calibri"/>
              </a:rPr>
              <a:t>A</a:t>
            </a:r>
            <a:r>
              <a:rPr sz="1200" spc="-3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D1D5DB"/>
                </a:solidFill>
                <a:latin typeface="Calibri"/>
                <a:cs typeface="Calibri"/>
              </a:rPr>
              <a:t>library</a:t>
            </a:r>
            <a:r>
              <a:rPr sz="1200" spc="-3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D1D5DB"/>
                </a:solidFill>
                <a:latin typeface="Calibri"/>
                <a:cs typeface="Calibri"/>
              </a:rPr>
              <a:t>offers</a:t>
            </a:r>
            <a:r>
              <a:rPr sz="1200" spc="-3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02FF00"/>
                </a:solidFill>
                <a:latin typeface="Calibri"/>
                <a:cs typeface="Calibri"/>
              </a:rPr>
              <a:t>specific</a:t>
            </a:r>
            <a:r>
              <a:rPr sz="1200" spc="-25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02FF00"/>
                </a:solidFill>
                <a:latin typeface="Calibri"/>
                <a:cs typeface="Calibri"/>
              </a:rPr>
              <a:t>functionality</a:t>
            </a:r>
            <a:r>
              <a:rPr sz="1200" spc="-10" dirty="0">
                <a:solidFill>
                  <a:srgbClr val="D1D5DB"/>
                </a:solidFill>
                <a:latin typeface="Calibri"/>
                <a:cs typeface="Calibri"/>
              </a:rPr>
              <a:t>.</a:t>
            </a:r>
            <a:endParaRPr sz="1200" dirty="0">
              <a:latin typeface="Calibri"/>
              <a:cs typeface="Calibri"/>
            </a:endParaRPr>
          </a:p>
          <a:p>
            <a:pPr marL="207645" indent="-111125">
              <a:lnSpc>
                <a:spcPts val="1415"/>
              </a:lnSpc>
              <a:buClr>
                <a:srgbClr val="FFA50A"/>
              </a:buClr>
              <a:buFont typeface="Arial MT"/>
              <a:buChar char="•"/>
              <a:tabLst>
                <a:tab pos="207645" algn="l"/>
              </a:tabLst>
            </a:pPr>
            <a:r>
              <a:rPr sz="1200" dirty="0">
                <a:solidFill>
                  <a:srgbClr val="D1D5DB"/>
                </a:solidFill>
                <a:latin typeface="Calibri"/>
                <a:cs typeface="Calibri"/>
              </a:rPr>
              <a:t>A</a:t>
            </a:r>
            <a:r>
              <a:rPr sz="1200" spc="-2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02FF00"/>
                </a:solidFill>
                <a:latin typeface="Calibri"/>
                <a:cs typeface="Calibri"/>
              </a:rPr>
              <a:t>framework</a:t>
            </a:r>
            <a:r>
              <a:rPr sz="1200" spc="-15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D1D5DB"/>
                </a:solidFill>
                <a:latin typeface="Calibri"/>
                <a:cs typeface="Calibri"/>
              </a:rPr>
              <a:t>provides</a:t>
            </a:r>
            <a:r>
              <a:rPr sz="1200" spc="-1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D1D5DB"/>
                </a:solidFill>
                <a:latin typeface="Calibri"/>
                <a:cs typeface="Calibri"/>
              </a:rPr>
              <a:t>a</a:t>
            </a:r>
            <a:r>
              <a:rPr sz="1200" spc="-2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02FF00"/>
                </a:solidFill>
                <a:latin typeface="Calibri"/>
                <a:cs typeface="Calibri"/>
              </a:rPr>
              <a:t>set</a:t>
            </a:r>
            <a:r>
              <a:rPr sz="1200" spc="-20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02FF00"/>
                </a:solidFill>
                <a:latin typeface="Calibri"/>
                <a:cs typeface="Calibri"/>
              </a:rPr>
              <a:t>of</a:t>
            </a:r>
            <a:r>
              <a:rPr sz="1200" spc="-20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02FF00"/>
                </a:solidFill>
                <a:latin typeface="Calibri"/>
                <a:cs typeface="Calibri"/>
              </a:rPr>
              <a:t>tools</a:t>
            </a:r>
            <a:r>
              <a:rPr sz="1200" spc="-20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02FF00"/>
                </a:solidFill>
                <a:latin typeface="Calibri"/>
                <a:cs typeface="Calibri"/>
              </a:rPr>
              <a:t>and</a:t>
            </a:r>
            <a:r>
              <a:rPr sz="1200" spc="-20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02FF00"/>
                </a:solidFill>
                <a:latin typeface="Calibri"/>
                <a:cs typeface="Calibri"/>
              </a:rPr>
              <a:t>guidelines</a:t>
            </a:r>
            <a:r>
              <a:rPr sz="1200" spc="-10" dirty="0">
                <a:solidFill>
                  <a:srgbClr val="D1D5DB"/>
                </a:solidFill>
                <a:latin typeface="Calibri"/>
                <a:cs typeface="Calibri"/>
              </a:rPr>
              <a:t>.</a:t>
            </a:r>
            <a:endParaRPr sz="1200" dirty="0">
              <a:latin typeface="Calibri"/>
              <a:cs typeface="Calibri"/>
            </a:endParaRPr>
          </a:p>
          <a:p>
            <a:pPr marL="207645" indent="-111125">
              <a:lnSpc>
                <a:spcPts val="1420"/>
              </a:lnSpc>
              <a:spcBef>
                <a:spcPts val="75"/>
              </a:spcBef>
              <a:buClr>
                <a:srgbClr val="FFA50A"/>
              </a:buClr>
              <a:buFont typeface="Arial MT"/>
              <a:buChar char="•"/>
              <a:tabLst>
                <a:tab pos="207645" algn="l"/>
              </a:tabLst>
            </a:pPr>
            <a:r>
              <a:rPr sz="1200" dirty="0">
                <a:solidFill>
                  <a:srgbClr val="D1D5DB"/>
                </a:solidFill>
                <a:latin typeface="Calibri"/>
                <a:cs typeface="Calibri"/>
              </a:rPr>
              <a:t>In</a:t>
            </a:r>
            <a:r>
              <a:rPr sz="1200" spc="-3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D1D5DB"/>
                </a:solidFill>
                <a:latin typeface="Calibri"/>
                <a:cs typeface="Calibri"/>
              </a:rPr>
              <a:t>simpler</a:t>
            </a:r>
            <a:r>
              <a:rPr sz="1200" spc="-2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D1D5DB"/>
                </a:solidFill>
                <a:latin typeface="Calibri"/>
                <a:cs typeface="Calibri"/>
              </a:rPr>
              <a:t>terms:</a:t>
            </a:r>
            <a:r>
              <a:rPr sz="1200" spc="-2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D1D5DB"/>
                </a:solidFill>
                <a:latin typeface="Calibri"/>
                <a:cs typeface="Calibri"/>
              </a:rPr>
              <a:t>React</a:t>
            </a:r>
            <a:r>
              <a:rPr sz="1200" spc="-2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D1D5DB"/>
                </a:solidFill>
                <a:latin typeface="Calibri"/>
                <a:cs typeface="Calibri"/>
              </a:rPr>
              <a:t>is</a:t>
            </a:r>
            <a:r>
              <a:rPr sz="1200" spc="-2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D1D5DB"/>
                </a:solidFill>
                <a:latin typeface="Calibri"/>
                <a:cs typeface="Calibri"/>
              </a:rPr>
              <a:t>a</a:t>
            </a:r>
            <a:r>
              <a:rPr sz="1200" spc="-2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D1D5DB"/>
                </a:solidFill>
                <a:latin typeface="Calibri"/>
                <a:cs typeface="Calibri"/>
              </a:rPr>
              <a:t>tool;</a:t>
            </a:r>
            <a:r>
              <a:rPr sz="1200" spc="-2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D1D5DB"/>
                </a:solidFill>
                <a:latin typeface="Calibri"/>
                <a:cs typeface="Calibri"/>
              </a:rPr>
              <a:t>Angular</a:t>
            </a:r>
            <a:r>
              <a:rPr sz="1200" spc="-2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D1D5DB"/>
                </a:solidFill>
                <a:latin typeface="Calibri"/>
                <a:cs typeface="Calibri"/>
              </a:rPr>
              <a:t>and</a:t>
            </a:r>
            <a:r>
              <a:rPr sz="1200" spc="-2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D1D5DB"/>
                </a:solidFill>
                <a:latin typeface="Calibri"/>
                <a:cs typeface="Calibri"/>
              </a:rPr>
              <a:t>Vue.js</a:t>
            </a:r>
            <a:r>
              <a:rPr sz="1200" spc="-1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D1D5DB"/>
                </a:solidFill>
                <a:latin typeface="Calibri"/>
                <a:cs typeface="Calibri"/>
              </a:rPr>
              <a:t>are</a:t>
            </a:r>
            <a:r>
              <a:rPr sz="1200" spc="-2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D1D5DB"/>
                </a:solidFill>
                <a:latin typeface="Calibri"/>
                <a:cs typeface="Calibri"/>
              </a:rPr>
              <a:t>toolsets.</a:t>
            </a:r>
            <a:endParaRPr sz="1200" dirty="0">
              <a:latin typeface="Calibri"/>
              <a:cs typeface="Calibri"/>
            </a:endParaRPr>
          </a:p>
          <a:p>
            <a:pPr marL="12700">
              <a:lnSpc>
                <a:spcPts val="1885"/>
              </a:lnSpc>
            </a:pPr>
            <a:r>
              <a:rPr sz="1600" b="1" dirty="0">
                <a:solidFill>
                  <a:srgbClr val="FFA50A"/>
                </a:solidFill>
                <a:latin typeface="Calibri"/>
                <a:cs typeface="Calibri"/>
              </a:rPr>
              <a:t>React's</a:t>
            </a:r>
            <a:r>
              <a:rPr sz="1600" b="1" spc="-45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600" b="1" spc="-10" dirty="0">
                <a:solidFill>
                  <a:srgbClr val="FFA50A"/>
                </a:solidFill>
                <a:latin typeface="Calibri"/>
                <a:cs typeface="Calibri"/>
              </a:rPr>
              <a:t>Specialty:</a:t>
            </a:r>
            <a:endParaRPr sz="1600" dirty="0">
              <a:latin typeface="Calibri"/>
              <a:cs typeface="Calibri"/>
            </a:endParaRPr>
          </a:p>
          <a:p>
            <a:pPr marL="207645" indent="-111125">
              <a:lnSpc>
                <a:spcPts val="1425"/>
              </a:lnSpc>
              <a:buClr>
                <a:srgbClr val="FFA50A"/>
              </a:buClr>
              <a:buFont typeface="Arial MT"/>
              <a:buChar char="•"/>
              <a:tabLst>
                <a:tab pos="207645" algn="l"/>
              </a:tabLst>
            </a:pPr>
            <a:r>
              <a:rPr sz="1200" dirty="0">
                <a:solidFill>
                  <a:srgbClr val="D1D5DB"/>
                </a:solidFill>
                <a:latin typeface="Calibri"/>
                <a:cs typeface="Calibri"/>
              </a:rPr>
              <a:t>React's</a:t>
            </a:r>
            <a:r>
              <a:rPr sz="1200" spc="-3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D1D5DB"/>
                </a:solidFill>
                <a:latin typeface="Calibri"/>
                <a:cs typeface="Calibri"/>
              </a:rPr>
              <a:t>main</a:t>
            </a:r>
            <a:r>
              <a:rPr sz="1200" spc="-3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D1D5DB"/>
                </a:solidFill>
                <a:latin typeface="Calibri"/>
                <a:cs typeface="Calibri"/>
              </a:rPr>
              <a:t>role</a:t>
            </a:r>
            <a:r>
              <a:rPr sz="1200" spc="-3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D1D5DB"/>
                </a:solidFill>
                <a:latin typeface="Calibri"/>
                <a:cs typeface="Calibri"/>
              </a:rPr>
              <a:t>is</a:t>
            </a:r>
            <a:r>
              <a:rPr sz="1200" spc="-3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02FF00"/>
                </a:solidFill>
                <a:latin typeface="Calibri"/>
                <a:cs typeface="Calibri"/>
              </a:rPr>
              <a:t>crafting</a:t>
            </a:r>
            <a:r>
              <a:rPr sz="1200" spc="-35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02FF00"/>
                </a:solidFill>
                <a:latin typeface="Calibri"/>
                <a:cs typeface="Calibri"/>
              </a:rPr>
              <a:t>dynamic,</a:t>
            </a:r>
            <a:r>
              <a:rPr sz="1200" spc="-35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02FF00"/>
                </a:solidFill>
                <a:latin typeface="Calibri"/>
                <a:cs typeface="Calibri"/>
              </a:rPr>
              <a:t>interactive</a:t>
            </a:r>
            <a:r>
              <a:rPr sz="1200" spc="-30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200" spc="-20" dirty="0">
                <a:solidFill>
                  <a:srgbClr val="02FF00"/>
                </a:solidFill>
                <a:latin typeface="Calibri"/>
                <a:cs typeface="Calibri"/>
              </a:rPr>
              <a:t>UIs</a:t>
            </a:r>
            <a:r>
              <a:rPr sz="1200" spc="-20" dirty="0">
                <a:solidFill>
                  <a:srgbClr val="D1D5DB"/>
                </a:solidFill>
                <a:latin typeface="Calibri"/>
                <a:cs typeface="Calibri"/>
              </a:rPr>
              <a:t>.</a:t>
            </a:r>
            <a:endParaRPr sz="1200" dirty="0">
              <a:latin typeface="Calibri"/>
              <a:cs typeface="Calibri"/>
            </a:endParaRPr>
          </a:p>
          <a:p>
            <a:pPr marL="207645" marR="271780" indent="-111125">
              <a:lnSpc>
                <a:spcPts val="1390"/>
              </a:lnSpc>
              <a:spcBef>
                <a:spcPts val="160"/>
              </a:spcBef>
              <a:buClr>
                <a:srgbClr val="FFA50A"/>
              </a:buClr>
              <a:buFont typeface="Arial MT"/>
              <a:buChar char="•"/>
              <a:tabLst>
                <a:tab pos="207645" algn="l"/>
              </a:tabLst>
            </a:pPr>
            <a:r>
              <a:rPr sz="1200" dirty="0">
                <a:solidFill>
                  <a:srgbClr val="D1D5DB"/>
                </a:solidFill>
                <a:latin typeface="Calibri"/>
                <a:cs typeface="Calibri"/>
              </a:rPr>
              <a:t>It</a:t>
            </a:r>
            <a:r>
              <a:rPr sz="1200" spc="-2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0000"/>
                </a:solidFill>
                <a:latin typeface="Calibri"/>
                <a:cs typeface="Calibri"/>
              </a:rPr>
              <a:t>doesn't</a:t>
            </a:r>
            <a:r>
              <a:rPr sz="1200" spc="-2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0000"/>
                </a:solidFill>
                <a:latin typeface="Calibri"/>
                <a:cs typeface="Calibri"/>
              </a:rPr>
              <a:t>handle</a:t>
            </a:r>
            <a:r>
              <a:rPr sz="1200" spc="-1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D1D5DB"/>
                </a:solidFill>
                <a:latin typeface="Calibri"/>
                <a:cs typeface="Calibri"/>
              </a:rPr>
              <a:t>routing,</a:t>
            </a:r>
            <a:r>
              <a:rPr sz="1200" spc="-2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A50A"/>
                </a:solidFill>
                <a:latin typeface="Calibri"/>
                <a:cs typeface="Calibri"/>
              </a:rPr>
              <a:t>HTTP</a:t>
            </a:r>
            <a:r>
              <a:rPr sz="1200" spc="-15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A50A"/>
                </a:solidFill>
                <a:latin typeface="Calibri"/>
                <a:cs typeface="Calibri"/>
              </a:rPr>
              <a:t>calls</a:t>
            </a:r>
            <a:r>
              <a:rPr sz="1200" dirty="0">
                <a:solidFill>
                  <a:srgbClr val="D1D5DB"/>
                </a:solidFill>
                <a:latin typeface="Calibri"/>
                <a:cs typeface="Calibri"/>
              </a:rPr>
              <a:t>,</a:t>
            </a:r>
            <a:r>
              <a:rPr sz="1200" spc="-2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D1D5DB"/>
                </a:solidFill>
                <a:latin typeface="Calibri"/>
                <a:cs typeface="Calibri"/>
              </a:rPr>
              <a:t>state</a:t>
            </a:r>
            <a:r>
              <a:rPr sz="1200" spc="-1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D1D5DB"/>
                </a:solidFill>
                <a:latin typeface="Calibri"/>
                <a:cs typeface="Calibri"/>
              </a:rPr>
              <a:t>management,</a:t>
            </a:r>
            <a:r>
              <a:rPr sz="1200" spc="-2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200" spc="-25" dirty="0">
                <a:solidFill>
                  <a:srgbClr val="D1D5DB"/>
                </a:solidFill>
                <a:latin typeface="Calibri"/>
                <a:cs typeface="Calibri"/>
              </a:rPr>
              <a:t>and </a:t>
            </a:r>
            <a:r>
              <a:rPr sz="1200" spc="-10" dirty="0">
                <a:solidFill>
                  <a:srgbClr val="D1D5DB"/>
                </a:solidFill>
                <a:latin typeface="Calibri"/>
                <a:cs typeface="Calibri"/>
              </a:rPr>
              <a:t>more.</a:t>
            </a:r>
            <a:endParaRPr sz="1200" dirty="0">
              <a:latin typeface="Calibri"/>
              <a:cs typeface="Calibri"/>
            </a:endParaRPr>
          </a:p>
          <a:p>
            <a:pPr marL="12700">
              <a:lnSpc>
                <a:spcPts val="1845"/>
              </a:lnSpc>
            </a:pPr>
            <a:r>
              <a:rPr sz="1600" b="1" dirty="0">
                <a:solidFill>
                  <a:srgbClr val="FFA50A"/>
                </a:solidFill>
                <a:latin typeface="Calibri"/>
                <a:cs typeface="Calibri"/>
              </a:rPr>
              <a:t>React's</a:t>
            </a:r>
            <a:r>
              <a:rPr sz="1600" b="1" spc="-45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600" b="1" spc="-10" dirty="0">
                <a:solidFill>
                  <a:srgbClr val="FFA50A"/>
                </a:solidFill>
                <a:latin typeface="Calibri"/>
                <a:cs typeface="Calibri"/>
              </a:rPr>
              <a:t>Flexibility:</a:t>
            </a:r>
            <a:endParaRPr sz="1600" dirty="0">
              <a:latin typeface="Calibri"/>
              <a:cs typeface="Calibri"/>
            </a:endParaRPr>
          </a:p>
          <a:p>
            <a:pPr marL="207645" indent="-111125">
              <a:lnSpc>
                <a:spcPts val="1415"/>
              </a:lnSpc>
              <a:spcBef>
                <a:spcPts val="85"/>
              </a:spcBef>
              <a:buClr>
                <a:srgbClr val="FFA50A"/>
              </a:buClr>
              <a:buFont typeface="Arial MT"/>
              <a:buChar char="•"/>
              <a:tabLst>
                <a:tab pos="207645" algn="l"/>
              </a:tabLst>
            </a:pPr>
            <a:r>
              <a:rPr sz="1200" dirty="0">
                <a:solidFill>
                  <a:srgbClr val="D1D5DB"/>
                </a:solidFill>
                <a:latin typeface="Calibri"/>
                <a:cs typeface="Calibri"/>
              </a:rPr>
              <a:t>React</a:t>
            </a:r>
            <a:r>
              <a:rPr sz="1200" spc="-3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02FF00"/>
                </a:solidFill>
                <a:latin typeface="Calibri"/>
                <a:cs typeface="Calibri"/>
              </a:rPr>
              <a:t>doesn't</a:t>
            </a:r>
            <a:r>
              <a:rPr sz="1200" spc="-25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02FF00"/>
                </a:solidFill>
                <a:latin typeface="Calibri"/>
                <a:cs typeface="Calibri"/>
              </a:rPr>
              <a:t>dictate</a:t>
            </a:r>
            <a:r>
              <a:rPr sz="1200" spc="-20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D1D5DB"/>
                </a:solidFill>
                <a:latin typeface="Calibri"/>
                <a:cs typeface="Calibri"/>
              </a:rPr>
              <a:t>tool</a:t>
            </a:r>
            <a:r>
              <a:rPr sz="1200" spc="-2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D1D5DB"/>
                </a:solidFill>
                <a:latin typeface="Calibri"/>
                <a:cs typeface="Calibri"/>
              </a:rPr>
              <a:t>choices</a:t>
            </a:r>
            <a:r>
              <a:rPr sz="1200" spc="-2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D1D5DB"/>
                </a:solidFill>
                <a:latin typeface="Calibri"/>
                <a:cs typeface="Calibri"/>
              </a:rPr>
              <a:t>for</a:t>
            </a:r>
            <a:r>
              <a:rPr sz="1200" spc="-3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D1D5DB"/>
                </a:solidFill>
                <a:latin typeface="Calibri"/>
                <a:cs typeface="Calibri"/>
              </a:rPr>
              <a:t>other</a:t>
            </a:r>
            <a:r>
              <a:rPr sz="1200" spc="-3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D1D5DB"/>
                </a:solidFill>
                <a:latin typeface="Calibri"/>
                <a:cs typeface="Calibri"/>
              </a:rPr>
              <a:t>app</a:t>
            </a:r>
            <a:r>
              <a:rPr sz="1200" spc="-3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D1D5DB"/>
                </a:solidFill>
                <a:latin typeface="Calibri"/>
                <a:cs typeface="Calibri"/>
              </a:rPr>
              <a:t>aspects.</a:t>
            </a:r>
            <a:endParaRPr sz="1200" dirty="0">
              <a:latin typeface="Calibri"/>
              <a:cs typeface="Calibri"/>
            </a:endParaRPr>
          </a:p>
          <a:p>
            <a:pPr marL="207645" indent="-111125">
              <a:lnSpc>
                <a:spcPts val="1395"/>
              </a:lnSpc>
              <a:buClr>
                <a:srgbClr val="FFA50A"/>
              </a:buClr>
              <a:buFont typeface="Arial MT"/>
              <a:buChar char="•"/>
              <a:tabLst>
                <a:tab pos="207645" algn="l"/>
              </a:tabLst>
            </a:pPr>
            <a:r>
              <a:rPr sz="1200" dirty="0">
                <a:solidFill>
                  <a:srgbClr val="02FF00"/>
                </a:solidFill>
                <a:latin typeface="Calibri"/>
                <a:cs typeface="Calibri"/>
              </a:rPr>
              <a:t>Developers</a:t>
            </a:r>
            <a:r>
              <a:rPr sz="1200" spc="-25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02FF00"/>
                </a:solidFill>
                <a:latin typeface="Calibri"/>
                <a:cs typeface="Calibri"/>
              </a:rPr>
              <a:t>pick</a:t>
            </a:r>
            <a:r>
              <a:rPr sz="1200" spc="-25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D1D5DB"/>
                </a:solidFill>
                <a:latin typeface="Calibri"/>
                <a:cs typeface="Calibri"/>
              </a:rPr>
              <a:t>what</a:t>
            </a:r>
            <a:r>
              <a:rPr sz="1200" spc="-3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D1D5DB"/>
                </a:solidFill>
                <a:latin typeface="Calibri"/>
                <a:cs typeface="Calibri"/>
              </a:rPr>
              <a:t>fits</a:t>
            </a:r>
            <a:r>
              <a:rPr sz="1200" spc="-2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D1D5DB"/>
                </a:solidFill>
                <a:latin typeface="Calibri"/>
                <a:cs typeface="Calibri"/>
              </a:rPr>
              <a:t>their</a:t>
            </a:r>
            <a:r>
              <a:rPr sz="1200" spc="-3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D1D5DB"/>
                </a:solidFill>
                <a:latin typeface="Calibri"/>
                <a:cs typeface="Calibri"/>
              </a:rPr>
              <a:t>project</a:t>
            </a:r>
            <a:r>
              <a:rPr sz="1200" spc="-3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200" spc="-20" dirty="0">
                <a:solidFill>
                  <a:srgbClr val="D1D5DB"/>
                </a:solidFill>
                <a:latin typeface="Calibri"/>
                <a:cs typeface="Calibri"/>
              </a:rPr>
              <a:t>best.</a:t>
            </a:r>
            <a:endParaRPr sz="1200" dirty="0">
              <a:latin typeface="Calibri"/>
              <a:cs typeface="Calibri"/>
            </a:endParaRPr>
          </a:p>
          <a:p>
            <a:pPr marL="12700">
              <a:lnSpc>
                <a:spcPts val="1900"/>
              </a:lnSpc>
            </a:pPr>
            <a:r>
              <a:rPr sz="1600" b="1" dirty="0">
                <a:solidFill>
                  <a:srgbClr val="FFA50A"/>
                </a:solidFill>
                <a:latin typeface="Calibri"/>
                <a:cs typeface="Calibri"/>
              </a:rPr>
              <a:t>About</a:t>
            </a:r>
            <a:r>
              <a:rPr sz="1600" b="1" spc="-40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600" b="1" dirty="0">
                <a:solidFill>
                  <a:srgbClr val="FFA50A"/>
                </a:solidFill>
                <a:latin typeface="Calibri"/>
                <a:cs typeface="Calibri"/>
              </a:rPr>
              <a:t>Angular</a:t>
            </a:r>
            <a:r>
              <a:rPr sz="1600" b="1" spc="-35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600" b="1" dirty="0">
                <a:solidFill>
                  <a:srgbClr val="FFA50A"/>
                </a:solidFill>
                <a:latin typeface="Calibri"/>
                <a:cs typeface="Calibri"/>
              </a:rPr>
              <a:t>and</a:t>
            </a:r>
            <a:r>
              <a:rPr sz="1600" b="1" spc="-35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600" b="1" spc="-10" dirty="0">
                <a:solidFill>
                  <a:srgbClr val="FFA50A"/>
                </a:solidFill>
                <a:latin typeface="Calibri"/>
                <a:cs typeface="Calibri"/>
              </a:rPr>
              <a:t>Vue.js:</a:t>
            </a:r>
            <a:endParaRPr sz="1600" dirty="0">
              <a:latin typeface="Calibri"/>
              <a:cs typeface="Calibri"/>
            </a:endParaRPr>
          </a:p>
          <a:p>
            <a:pPr marL="207645" marR="5080" indent="-111125">
              <a:lnSpc>
                <a:spcPts val="1390"/>
              </a:lnSpc>
              <a:spcBef>
                <a:spcPts val="180"/>
              </a:spcBef>
              <a:buClr>
                <a:srgbClr val="FFA50A"/>
              </a:buClr>
              <a:buFont typeface="Arial MT"/>
              <a:buChar char="•"/>
              <a:tabLst>
                <a:tab pos="207645" algn="l"/>
              </a:tabLst>
            </a:pPr>
            <a:r>
              <a:rPr sz="1200" dirty="0">
                <a:solidFill>
                  <a:srgbClr val="D1D5DB"/>
                </a:solidFill>
                <a:latin typeface="Calibri"/>
                <a:cs typeface="Calibri"/>
              </a:rPr>
              <a:t>Angular,</a:t>
            </a:r>
            <a:r>
              <a:rPr sz="1200" spc="-4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D1D5DB"/>
                </a:solidFill>
                <a:latin typeface="Calibri"/>
                <a:cs typeface="Calibri"/>
              </a:rPr>
              <a:t>developed</a:t>
            </a:r>
            <a:r>
              <a:rPr sz="1200" spc="-4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D1D5DB"/>
                </a:solidFill>
                <a:latin typeface="Calibri"/>
                <a:cs typeface="Calibri"/>
              </a:rPr>
              <a:t>by</a:t>
            </a:r>
            <a:r>
              <a:rPr sz="1200" spc="-4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02FF00"/>
                </a:solidFill>
                <a:latin typeface="Calibri"/>
                <a:cs typeface="Calibri"/>
              </a:rPr>
              <a:t>Google</a:t>
            </a:r>
            <a:r>
              <a:rPr sz="1200" dirty="0">
                <a:solidFill>
                  <a:srgbClr val="D1D5DB"/>
                </a:solidFill>
                <a:latin typeface="Calibri"/>
                <a:cs typeface="Calibri"/>
              </a:rPr>
              <a:t>,</a:t>
            </a:r>
            <a:r>
              <a:rPr sz="1200" spc="-3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D1D5DB"/>
                </a:solidFill>
                <a:latin typeface="Calibri"/>
                <a:cs typeface="Calibri"/>
              </a:rPr>
              <a:t>provides</a:t>
            </a:r>
            <a:r>
              <a:rPr sz="1200" spc="-3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D1D5DB"/>
                </a:solidFill>
                <a:latin typeface="Calibri"/>
                <a:cs typeface="Calibri"/>
              </a:rPr>
              <a:t>a</a:t>
            </a:r>
            <a:r>
              <a:rPr sz="1200" spc="-3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D1D5DB"/>
                </a:solidFill>
                <a:latin typeface="Calibri"/>
                <a:cs typeface="Calibri"/>
              </a:rPr>
              <a:t>robust</a:t>
            </a:r>
            <a:r>
              <a:rPr sz="1200" spc="-3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D1D5DB"/>
                </a:solidFill>
                <a:latin typeface="Calibri"/>
                <a:cs typeface="Calibri"/>
              </a:rPr>
              <a:t>framework</a:t>
            </a:r>
            <a:r>
              <a:rPr sz="1200" spc="-3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200" spc="-20" dirty="0">
                <a:solidFill>
                  <a:srgbClr val="D1D5DB"/>
                </a:solidFill>
                <a:latin typeface="Calibri"/>
                <a:cs typeface="Calibri"/>
              </a:rPr>
              <a:t>with </a:t>
            </a:r>
            <a:r>
              <a:rPr sz="1200" dirty="0">
                <a:solidFill>
                  <a:srgbClr val="D1D5DB"/>
                </a:solidFill>
                <a:latin typeface="Calibri"/>
                <a:cs typeface="Calibri"/>
              </a:rPr>
              <a:t>a</a:t>
            </a:r>
            <a:r>
              <a:rPr sz="1200" spc="-2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D1D5DB"/>
                </a:solidFill>
                <a:latin typeface="Calibri"/>
                <a:cs typeface="Calibri"/>
              </a:rPr>
              <a:t>steep</a:t>
            </a:r>
            <a:r>
              <a:rPr sz="1200" spc="-2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D1D5DB"/>
                </a:solidFill>
                <a:latin typeface="Calibri"/>
                <a:cs typeface="Calibri"/>
              </a:rPr>
              <a:t>learning</a:t>
            </a:r>
            <a:r>
              <a:rPr sz="1200" spc="-2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D1D5DB"/>
                </a:solidFill>
                <a:latin typeface="Calibri"/>
                <a:cs typeface="Calibri"/>
              </a:rPr>
              <a:t>curve.</a:t>
            </a:r>
            <a:endParaRPr sz="1200" dirty="0">
              <a:latin typeface="Calibri"/>
              <a:cs typeface="Calibri"/>
            </a:endParaRPr>
          </a:p>
          <a:p>
            <a:pPr marL="207645" indent="-111125">
              <a:lnSpc>
                <a:spcPts val="1355"/>
              </a:lnSpc>
              <a:buClr>
                <a:srgbClr val="FFA50A"/>
              </a:buClr>
              <a:buFont typeface="Arial MT"/>
              <a:buChar char="•"/>
              <a:tabLst>
                <a:tab pos="207645" algn="l"/>
              </a:tabLst>
            </a:pPr>
            <a:r>
              <a:rPr sz="1200" dirty="0">
                <a:solidFill>
                  <a:srgbClr val="02FF00"/>
                </a:solidFill>
                <a:latin typeface="Calibri"/>
                <a:cs typeface="Calibri"/>
              </a:rPr>
              <a:t>Vue.js</a:t>
            </a:r>
            <a:r>
              <a:rPr sz="1200" spc="-5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02FF00"/>
                </a:solidFill>
                <a:latin typeface="Calibri"/>
                <a:cs typeface="Calibri"/>
              </a:rPr>
              <a:t>is</a:t>
            </a:r>
            <a:r>
              <a:rPr sz="1200" spc="-5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02FF00"/>
                </a:solidFill>
                <a:latin typeface="Calibri"/>
                <a:cs typeface="Calibri"/>
              </a:rPr>
              <a:t>known</a:t>
            </a:r>
            <a:r>
              <a:rPr sz="1200" spc="-15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02FF00"/>
                </a:solidFill>
                <a:latin typeface="Calibri"/>
                <a:cs typeface="Calibri"/>
              </a:rPr>
              <a:t>for</a:t>
            </a:r>
            <a:r>
              <a:rPr sz="1200" spc="-15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02FF00"/>
                </a:solidFill>
                <a:latin typeface="Calibri"/>
                <a:cs typeface="Calibri"/>
              </a:rPr>
              <a:t>its</a:t>
            </a:r>
            <a:r>
              <a:rPr sz="1200" spc="-5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02FF00"/>
                </a:solidFill>
                <a:latin typeface="Calibri"/>
                <a:cs typeface="Calibri"/>
              </a:rPr>
              <a:t>simplicity</a:t>
            </a:r>
            <a:r>
              <a:rPr sz="1200" spc="-20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D1D5DB"/>
                </a:solidFill>
                <a:latin typeface="Calibri"/>
                <a:cs typeface="Calibri"/>
              </a:rPr>
              <a:t>and</a:t>
            </a:r>
            <a:r>
              <a:rPr sz="1200" spc="-1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D1D5DB"/>
                </a:solidFill>
                <a:latin typeface="Calibri"/>
                <a:cs typeface="Calibri"/>
              </a:rPr>
              <a:t>ease of</a:t>
            </a:r>
            <a:r>
              <a:rPr sz="1200" spc="-10" dirty="0">
                <a:solidFill>
                  <a:srgbClr val="D1D5DB"/>
                </a:solidFill>
                <a:latin typeface="Calibri"/>
                <a:cs typeface="Calibri"/>
              </a:rPr>
              <a:t> integration, making</a:t>
            </a:r>
            <a:endParaRPr sz="1200" dirty="0">
              <a:latin typeface="Calibri"/>
              <a:cs typeface="Calibri"/>
            </a:endParaRPr>
          </a:p>
          <a:p>
            <a:pPr marL="207645">
              <a:lnSpc>
                <a:spcPct val="100000"/>
              </a:lnSpc>
              <a:spcBef>
                <a:spcPts val="70"/>
              </a:spcBef>
            </a:pPr>
            <a:r>
              <a:rPr sz="1200" dirty="0">
                <a:solidFill>
                  <a:srgbClr val="D1D5DB"/>
                </a:solidFill>
                <a:latin typeface="Calibri"/>
                <a:cs typeface="Calibri"/>
              </a:rPr>
              <a:t>it</a:t>
            </a:r>
            <a:r>
              <a:rPr sz="1200" spc="4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D1D5DB"/>
                </a:solidFill>
                <a:latin typeface="Calibri"/>
                <a:cs typeface="Calibri"/>
              </a:rPr>
              <a:t>beginner-friendly.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73045" y="133350"/>
            <a:ext cx="6988176" cy="75539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58850">
              <a:lnSpc>
                <a:spcPct val="100000"/>
              </a:lnSpc>
              <a:spcBef>
                <a:spcPts val="100"/>
              </a:spcBef>
            </a:pPr>
            <a:r>
              <a:rPr dirty="0"/>
              <a:t>31.</a:t>
            </a:r>
            <a:r>
              <a:rPr spc="-45" dirty="0"/>
              <a:t> </a:t>
            </a:r>
            <a:r>
              <a:rPr dirty="0"/>
              <a:t>React</a:t>
            </a:r>
            <a:r>
              <a:rPr spc="-45" dirty="0"/>
              <a:t> </a:t>
            </a:r>
            <a:r>
              <a:rPr dirty="0">
                <a:solidFill>
                  <a:srgbClr val="02FF00"/>
                </a:solidFill>
              </a:rPr>
              <a:t>Vs</a:t>
            </a:r>
            <a:r>
              <a:rPr spc="-45" dirty="0">
                <a:solidFill>
                  <a:srgbClr val="02FF00"/>
                </a:solidFill>
              </a:rPr>
              <a:t> </a:t>
            </a:r>
            <a:r>
              <a:rPr dirty="0">
                <a:solidFill>
                  <a:srgbClr val="02FF00"/>
                </a:solidFill>
              </a:rPr>
              <a:t>Angular</a:t>
            </a:r>
            <a:r>
              <a:rPr spc="-50" dirty="0">
                <a:solidFill>
                  <a:srgbClr val="02FF00"/>
                </a:solidFill>
              </a:rPr>
              <a:t> </a:t>
            </a:r>
            <a:r>
              <a:rPr dirty="0">
                <a:solidFill>
                  <a:srgbClr val="00B0F0"/>
                </a:solidFill>
              </a:rPr>
              <a:t>vs</a:t>
            </a:r>
            <a:r>
              <a:rPr spc="-45" dirty="0">
                <a:solidFill>
                  <a:srgbClr val="00B0F0"/>
                </a:solidFill>
              </a:rPr>
              <a:t> </a:t>
            </a:r>
            <a:r>
              <a:rPr spc="-25" dirty="0">
                <a:solidFill>
                  <a:srgbClr val="00B0F0"/>
                </a:solidFill>
              </a:rPr>
              <a:t>Vue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55629" y="771651"/>
            <a:ext cx="3999923" cy="3999923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34292" y="1047750"/>
            <a:ext cx="3689985" cy="2537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6379" marR="5080" indent="-233679" algn="just">
              <a:lnSpc>
                <a:spcPct val="113700"/>
              </a:lnSpc>
              <a:spcBef>
                <a:spcPts val="100"/>
              </a:spcBef>
              <a:buSzPct val="87500"/>
              <a:buAutoNum type="arabicPeriod"/>
              <a:tabLst>
                <a:tab pos="247650" algn="l"/>
              </a:tabLst>
            </a:pPr>
            <a:r>
              <a:rPr sz="1600" dirty="0">
                <a:solidFill>
                  <a:srgbClr val="FFA50A"/>
                </a:solidFill>
                <a:latin typeface="Arial MT"/>
                <a:cs typeface="Arial MT"/>
              </a:rPr>
              <a:t>State</a:t>
            </a:r>
            <a:r>
              <a:rPr sz="1600" spc="-40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A50A"/>
                </a:solidFill>
                <a:latin typeface="Arial MT"/>
                <a:cs typeface="Arial MT"/>
              </a:rPr>
              <a:t>Management:</a:t>
            </a:r>
            <a:r>
              <a:rPr sz="1600" spc="-30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Each</a:t>
            </a:r>
            <a:r>
              <a:rPr sz="16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02FF00"/>
                </a:solidFill>
                <a:latin typeface="Arial MT"/>
                <a:cs typeface="Arial MT"/>
              </a:rPr>
              <a:t>input's</a:t>
            </a:r>
            <a:r>
              <a:rPr sz="1600" spc="-35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02FF00"/>
                </a:solidFill>
                <a:latin typeface="Arial MT"/>
                <a:cs typeface="Arial MT"/>
              </a:rPr>
              <a:t>state 	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is</a:t>
            </a:r>
            <a:r>
              <a:rPr sz="16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stored</a:t>
            </a:r>
            <a:r>
              <a:rPr sz="16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sz="16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16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02FF00"/>
                </a:solidFill>
                <a:latin typeface="Arial MT"/>
                <a:cs typeface="Arial MT"/>
              </a:rPr>
              <a:t>component's</a:t>
            </a:r>
            <a:r>
              <a:rPr sz="1600" spc="-15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02FF00"/>
                </a:solidFill>
                <a:latin typeface="Arial MT"/>
                <a:cs typeface="Arial MT"/>
              </a:rPr>
              <a:t>state</a:t>
            </a:r>
            <a:r>
              <a:rPr sz="1600" spc="-10" dirty="0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1600" dirty="0">
              <a:latin typeface="Arial MT"/>
              <a:cs typeface="Arial MT"/>
            </a:endParaRPr>
          </a:p>
          <a:p>
            <a:pPr marL="246379" marR="72390" indent="-233679" algn="just">
              <a:lnSpc>
                <a:spcPct val="114999"/>
              </a:lnSpc>
              <a:buSzPct val="87500"/>
              <a:buAutoNum type="arabicPeriod"/>
              <a:tabLst>
                <a:tab pos="247650" algn="l"/>
              </a:tabLst>
            </a:pPr>
            <a:r>
              <a:rPr sz="1600" dirty="0">
                <a:solidFill>
                  <a:srgbClr val="FFA50A"/>
                </a:solidFill>
                <a:latin typeface="Arial MT"/>
                <a:cs typeface="Arial MT"/>
              </a:rPr>
              <a:t>Handling</a:t>
            </a:r>
            <a:r>
              <a:rPr sz="1600" spc="-40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A50A"/>
                </a:solidFill>
                <a:latin typeface="Arial MT"/>
                <a:cs typeface="Arial MT"/>
              </a:rPr>
              <a:t>Changes:</a:t>
            </a:r>
            <a:r>
              <a:rPr sz="1600" spc="-25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Use</a:t>
            </a:r>
            <a:r>
              <a:rPr sz="16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02FF00"/>
                </a:solidFill>
                <a:latin typeface="Arial MT"/>
                <a:cs typeface="Arial MT"/>
              </a:rPr>
              <a:t>onChange</a:t>
            </a:r>
            <a:r>
              <a:rPr sz="1600" spc="-4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600" spc="-25" dirty="0">
                <a:solidFill>
                  <a:srgbClr val="FFFFFF"/>
                </a:solidFill>
                <a:latin typeface="Arial MT"/>
                <a:cs typeface="Arial MT"/>
              </a:rPr>
              <a:t>to 	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detect</a:t>
            </a:r>
            <a:r>
              <a:rPr sz="16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input</a:t>
            </a:r>
            <a:r>
              <a:rPr sz="16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Arial MT"/>
                <a:cs typeface="Arial MT"/>
              </a:rPr>
              <a:t>changes.</a:t>
            </a:r>
            <a:endParaRPr sz="1600" dirty="0">
              <a:latin typeface="Arial MT"/>
              <a:cs typeface="Arial MT"/>
            </a:endParaRPr>
          </a:p>
          <a:p>
            <a:pPr marL="246379" marR="46355" indent="-233679" algn="just">
              <a:lnSpc>
                <a:spcPts val="2210"/>
              </a:lnSpc>
              <a:spcBef>
                <a:spcPts val="95"/>
              </a:spcBef>
              <a:buSzPct val="87500"/>
              <a:buAutoNum type="arabicPeriod"/>
              <a:tabLst>
                <a:tab pos="247650" algn="l"/>
              </a:tabLst>
            </a:pPr>
            <a:r>
              <a:rPr sz="1600" dirty="0">
                <a:solidFill>
                  <a:srgbClr val="FFA50A"/>
                </a:solidFill>
                <a:latin typeface="Arial MT"/>
                <a:cs typeface="Arial MT"/>
              </a:rPr>
              <a:t>Submission:</a:t>
            </a:r>
            <a:r>
              <a:rPr sz="1600" spc="-35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Utilize</a:t>
            </a:r>
            <a:r>
              <a:rPr sz="16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02FF00"/>
                </a:solidFill>
                <a:latin typeface="Arial MT"/>
                <a:cs typeface="Arial MT"/>
              </a:rPr>
              <a:t>onSubmit</a:t>
            </a:r>
            <a:r>
              <a:rPr sz="1600" spc="-35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for</a:t>
            </a:r>
            <a:r>
              <a:rPr sz="16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20" dirty="0">
                <a:solidFill>
                  <a:srgbClr val="FFFFFF"/>
                </a:solidFill>
                <a:latin typeface="Arial MT"/>
                <a:cs typeface="Arial MT"/>
              </a:rPr>
              <a:t>form 	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submissions</a:t>
            </a:r>
            <a:r>
              <a:rPr sz="16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16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prevent</a:t>
            </a:r>
            <a:r>
              <a:rPr sz="16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default</a:t>
            </a:r>
            <a:r>
              <a:rPr sz="16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20" dirty="0">
                <a:solidFill>
                  <a:srgbClr val="FFFFFF"/>
                </a:solidFill>
                <a:latin typeface="Arial MT"/>
                <a:cs typeface="Arial MT"/>
              </a:rPr>
              <a:t>with 	</a:t>
            </a:r>
            <a:r>
              <a:rPr sz="1600" spc="-10" dirty="0">
                <a:solidFill>
                  <a:srgbClr val="02FF00"/>
                </a:solidFill>
                <a:latin typeface="Arial MT"/>
                <a:cs typeface="Arial MT"/>
              </a:rPr>
              <a:t>event.preventDefault()</a:t>
            </a:r>
            <a:r>
              <a:rPr sz="1600" spc="-10" dirty="0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1600" dirty="0">
              <a:latin typeface="Arial MT"/>
              <a:cs typeface="Arial MT"/>
            </a:endParaRPr>
          </a:p>
          <a:p>
            <a:pPr marL="246379" indent="-233679" algn="just">
              <a:lnSpc>
                <a:spcPct val="100000"/>
              </a:lnSpc>
              <a:spcBef>
                <a:spcPts val="140"/>
              </a:spcBef>
              <a:buSzPct val="87500"/>
              <a:buAutoNum type="arabicPeriod"/>
              <a:tabLst>
                <a:tab pos="246379" algn="l"/>
              </a:tabLst>
            </a:pPr>
            <a:r>
              <a:rPr sz="1600" dirty="0">
                <a:solidFill>
                  <a:srgbClr val="FFA50A"/>
                </a:solidFill>
                <a:latin typeface="Arial MT"/>
                <a:cs typeface="Arial MT"/>
              </a:rPr>
              <a:t>Validation:</a:t>
            </a:r>
            <a:r>
              <a:rPr sz="1600" spc="-60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Implement</a:t>
            </a:r>
            <a:r>
              <a:rPr sz="16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Arial MT"/>
                <a:cs typeface="Arial MT"/>
              </a:rPr>
              <a:t>custom</a:t>
            </a:r>
            <a:endParaRPr sz="1600" dirty="0">
              <a:latin typeface="Arial MT"/>
              <a:cs typeface="Arial MT"/>
            </a:endParaRPr>
          </a:p>
          <a:p>
            <a:pPr marL="247650" algn="just">
              <a:lnSpc>
                <a:spcPct val="100000"/>
              </a:lnSpc>
              <a:spcBef>
                <a:spcPts val="285"/>
              </a:spcBef>
            </a:pP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validation</a:t>
            </a:r>
            <a:r>
              <a:rPr sz="16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or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use</a:t>
            </a:r>
            <a:r>
              <a:rPr sz="16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Arial MT"/>
                <a:cs typeface="Arial MT"/>
              </a:rPr>
              <a:t>third-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party</a:t>
            </a:r>
            <a:r>
              <a:rPr sz="1600" spc="-10" dirty="0">
                <a:solidFill>
                  <a:srgbClr val="FFFFFF"/>
                </a:solidFill>
                <a:latin typeface="Arial MT"/>
                <a:cs typeface="Arial MT"/>
              </a:rPr>
              <a:t> libraries.</a:t>
            </a:r>
            <a:endParaRPr sz="16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77912" y="88775"/>
            <a:ext cx="6988176" cy="75539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16125">
              <a:lnSpc>
                <a:spcPct val="100000"/>
              </a:lnSpc>
              <a:spcBef>
                <a:spcPts val="100"/>
              </a:spcBef>
            </a:pPr>
            <a:r>
              <a:rPr dirty="0"/>
              <a:t>32.</a:t>
            </a:r>
            <a:r>
              <a:rPr spc="-45" dirty="0"/>
              <a:t> </a:t>
            </a:r>
            <a:r>
              <a:rPr dirty="0"/>
              <a:t>Using</a:t>
            </a:r>
            <a:r>
              <a:rPr spc="-40" dirty="0"/>
              <a:t> </a:t>
            </a:r>
            <a:r>
              <a:rPr spc="-20" dirty="0"/>
              <a:t>Forms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86217" y="816838"/>
            <a:ext cx="3223491" cy="3223493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2400" y="819150"/>
            <a:ext cx="4260850" cy="22631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6379" marR="19050" indent="-233679">
              <a:lnSpc>
                <a:spcPct val="114999"/>
              </a:lnSpc>
              <a:spcBef>
                <a:spcPts val="100"/>
              </a:spcBef>
              <a:buClr>
                <a:srgbClr val="FFA50A"/>
              </a:buClr>
              <a:buSzPct val="87500"/>
              <a:buAutoNum type="arabicPeriod"/>
              <a:tabLst>
                <a:tab pos="247650" algn="l"/>
              </a:tabLst>
            </a:pPr>
            <a:r>
              <a:rPr sz="1600" dirty="0">
                <a:solidFill>
                  <a:srgbClr val="02FF00"/>
                </a:solidFill>
                <a:latin typeface="Arial MT"/>
                <a:cs typeface="Arial MT"/>
              </a:rPr>
              <a:t>useRef</a:t>
            </a:r>
            <a:r>
              <a:rPr sz="1600" spc="-2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A50A"/>
                </a:solidFill>
                <a:latin typeface="Arial MT"/>
                <a:cs typeface="Arial MT"/>
              </a:rPr>
              <a:t>allows</a:t>
            </a:r>
            <a:r>
              <a:rPr sz="1600" spc="-20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access</a:t>
            </a:r>
            <a:r>
              <a:rPr sz="16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16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A50A"/>
                </a:solidFill>
                <a:latin typeface="Arial MT"/>
                <a:cs typeface="Arial MT"/>
              </a:rPr>
              <a:t>DOM</a:t>
            </a:r>
            <a:r>
              <a:rPr sz="1600" spc="-25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elements</a:t>
            </a:r>
            <a:r>
              <a:rPr sz="16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25" dirty="0">
                <a:solidFill>
                  <a:srgbClr val="FFFFFF"/>
                </a:solidFill>
                <a:latin typeface="Arial MT"/>
                <a:cs typeface="Arial MT"/>
              </a:rPr>
              <a:t>and 	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retains</a:t>
            </a:r>
            <a:r>
              <a:rPr sz="16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A50A"/>
                </a:solidFill>
                <a:latin typeface="Arial MT"/>
                <a:cs typeface="Arial MT"/>
              </a:rPr>
              <a:t>mutable</a:t>
            </a:r>
            <a:r>
              <a:rPr sz="1600" spc="-25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A50A"/>
                </a:solidFill>
                <a:latin typeface="Arial MT"/>
                <a:cs typeface="Arial MT"/>
              </a:rPr>
              <a:t>values</a:t>
            </a:r>
            <a:r>
              <a:rPr sz="1600" spc="-25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without</a:t>
            </a:r>
            <a:r>
              <a:rPr sz="16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02FF00"/>
                </a:solidFill>
                <a:latin typeface="Arial MT"/>
                <a:cs typeface="Arial MT"/>
              </a:rPr>
              <a:t>re-renders</a:t>
            </a:r>
            <a:r>
              <a:rPr sz="1600" spc="-10" dirty="0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1600" dirty="0">
              <a:latin typeface="Arial MT"/>
              <a:cs typeface="Arial MT"/>
            </a:endParaRPr>
          </a:p>
          <a:p>
            <a:pPr marL="246379" marR="306705" indent="-233679">
              <a:lnSpc>
                <a:spcPct val="113799"/>
              </a:lnSpc>
              <a:spcBef>
                <a:spcPts val="20"/>
              </a:spcBef>
              <a:buSzPct val="87500"/>
              <a:buAutoNum type="arabicPeriod"/>
              <a:tabLst>
                <a:tab pos="247650" algn="l"/>
              </a:tabLst>
            </a:pPr>
            <a:r>
              <a:rPr sz="1600" dirty="0">
                <a:solidFill>
                  <a:srgbClr val="FFA50A"/>
                </a:solidFill>
                <a:latin typeface="Arial MT"/>
                <a:cs typeface="Arial MT"/>
              </a:rPr>
              <a:t>Used</a:t>
            </a:r>
            <a:r>
              <a:rPr sz="1600" spc="-25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with</a:t>
            </a:r>
            <a:r>
              <a:rPr sz="16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16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02FF00"/>
                </a:solidFill>
                <a:latin typeface="Arial MT"/>
                <a:cs typeface="Arial MT"/>
              </a:rPr>
              <a:t>ref</a:t>
            </a:r>
            <a:r>
              <a:rPr sz="1600" spc="-2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attribute</a:t>
            </a:r>
            <a:r>
              <a:rPr sz="16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for</a:t>
            </a:r>
            <a:r>
              <a:rPr sz="16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02FF00"/>
                </a:solidFill>
                <a:latin typeface="Arial MT"/>
                <a:cs typeface="Arial MT"/>
              </a:rPr>
              <a:t>direct</a:t>
            </a:r>
            <a:r>
              <a:rPr sz="1600" spc="-15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600" spc="-25" dirty="0">
                <a:solidFill>
                  <a:srgbClr val="02FF00"/>
                </a:solidFill>
                <a:latin typeface="Arial MT"/>
                <a:cs typeface="Arial MT"/>
              </a:rPr>
              <a:t>DOM 	</a:t>
            </a:r>
            <a:r>
              <a:rPr sz="1600" spc="-10" dirty="0">
                <a:solidFill>
                  <a:srgbClr val="02FF00"/>
                </a:solidFill>
                <a:latin typeface="Arial MT"/>
                <a:cs typeface="Arial MT"/>
              </a:rPr>
              <a:t>interactions.</a:t>
            </a:r>
            <a:endParaRPr sz="1600" dirty="0">
              <a:latin typeface="Arial MT"/>
              <a:cs typeface="Arial MT"/>
            </a:endParaRPr>
          </a:p>
          <a:p>
            <a:pPr marL="246379" indent="-233679">
              <a:lnSpc>
                <a:spcPct val="100000"/>
              </a:lnSpc>
              <a:spcBef>
                <a:spcPts val="290"/>
              </a:spcBef>
              <a:buSzPct val="87500"/>
              <a:buAutoNum type="arabicPeriod"/>
              <a:tabLst>
                <a:tab pos="246379" algn="l"/>
              </a:tabLst>
            </a:pPr>
            <a:r>
              <a:rPr sz="1600" dirty="0">
                <a:solidFill>
                  <a:srgbClr val="FFA50A"/>
                </a:solidFill>
                <a:latin typeface="Arial MT"/>
                <a:cs typeface="Arial MT"/>
              </a:rPr>
              <a:t>Can</a:t>
            </a:r>
            <a:r>
              <a:rPr sz="1600" spc="-20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A50A"/>
                </a:solidFill>
                <a:latin typeface="Arial MT"/>
                <a:cs typeface="Arial MT"/>
              </a:rPr>
              <a:t>hold</a:t>
            </a:r>
            <a:r>
              <a:rPr sz="1600" spc="-20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02FF00"/>
                </a:solidFill>
                <a:latin typeface="Arial MT"/>
                <a:cs typeface="Arial MT"/>
              </a:rPr>
              <a:t>previous</a:t>
            </a:r>
            <a:r>
              <a:rPr sz="1600" spc="-15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02FF00"/>
                </a:solidFill>
                <a:latin typeface="Arial MT"/>
                <a:cs typeface="Arial MT"/>
              </a:rPr>
              <a:t>state</a:t>
            </a:r>
            <a:r>
              <a:rPr sz="1600" spc="-2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or</a:t>
            </a:r>
            <a:r>
              <a:rPr sz="16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prop</a:t>
            </a:r>
            <a:r>
              <a:rPr sz="16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Arial MT"/>
                <a:cs typeface="Arial MT"/>
              </a:rPr>
              <a:t>values.</a:t>
            </a:r>
            <a:endParaRPr sz="1600" dirty="0">
              <a:latin typeface="Arial MT"/>
              <a:cs typeface="Arial MT"/>
            </a:endParaRPr>
          </a:p>
          <a:p>
            <a:pPr marL="246379" marR="5080" indent="-233679">
              <a:lnSpc>
                <a:spcPct val="113700"/>
              </a:lnSpc>
              <a:spcBef>
                <a:spcPts val="25"/>
              </a:spcBef>
              <a:buSzPct val="87500"/>
              <a:buAutoNum type="arabicPeriod"/>
              <a:tabLst>
                <a:tab pos="247650" algn="l"/>
              </a:tabLst>
            </a:pPr>
            <a:r>
              <a:rPr sz="1600" dirty="0">
                <a:solidFill>
                  <a:srgbClr val="FFA50A"/>
                </a:solidFill>
                <a:latin typeface="Arial MT"/>
                <a:cs typeface="Arial MT"/>
              </a:rPr>
              <a:t>Not</a:t>
            </a:r>
            <a:r>
              <a:rPr sz="1600" spc="-15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A50A"/>
                </a:solidFill>
                <a:latin typeface="Arial MT"/>
                <a:cs typeface="Arial MT"/>
              </a:rPr>
              <a:t>limited</a:t>
            </a:r>
            <a:r>
              <a:rPr sz="1600" spc="-25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16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DOM</a:t>
            </a:r>
            <a:r>
              <a:rPr sz="16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references;</a:t>
            </a:r>
            <a:r>
              <a:rPr sz="16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can</a:t>
            </a:r>
            <a:r>
              <a:rPr sz="16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hold</a:t>
            </a:r>
            <a:r>
              <a:rPr sz="16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25" dirty="0">
                <a:solidFill>
                  <a:srgbClr val="02FF00"/>
                </a:solidFill>
                <a:latin typeface="Arial MT"/>
                <a:cs typeface="Arial MT"/>
              </a:rPr>
              <a:t>any 	</a:t>
            </a:r>
            <a:r>
              <a:rPr sz="1600" spc="-10" dirty="0">
                <a:solidFill>
                  <a:srgbClr val="02FF00"/>
                </a:solidFill>
                <a:latin typeface="Arial MT"/>
                <a:cs typeface="Arial MT"/>
              </a:rPr>
              <a:t>value.</a:t>
            </a:r>
            <a:endParaRPr sz="1600" dirty="0">
              <a:latin typeface="Arial MT"/>
              <a:cs typeface="Arial MT"/>
            </a:endParaRPr>
          </a:p>
          <a:p>
            <a:pPr marL="246379" indent="-233679">
              <a:lnSpc>
                <a:spcPct val="100000"/>
              </a:lnSpc>
              <a:spcBef>
                <a:spcPts val="290"/>
              </a:spcBef>
              <a:buClr>
                <a:srgbClr val="FFA50A"/>
              </a:buClr>
              <a:buSzPct val="87500"/>
              <a:buAutoNum type="arabicPeriod"/>
              <a:tabLst>
                <a:tab pos="246379" algn="l"/>
              </a:tabLst>
            </a:pPr>
            <a:r>
              <a:rPr sz="1600" dirty="0">
                <a:solidFill>
                  <a:srgbClr val="02FF00"/>
                </a:solidFill>
                <a:latin typeface="Arial MT"/>
                <a:cs typeface="Arial MT"/>
              </a:rPr>
              <a:t>Refs</a:t>
            </a:r>
            <a:r>
              <a:rPr sz="1600" spc="-2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can</a:t>
            </a:r>
            <a:r>
              <a:rPr sz="16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be</a:t>
            </a:r>
            <a:r>
              <a:rPr sz="16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A50A"/>
                </a:solidFill>
                <a:latin typeface="Arial MT"/>
                <a:cs typeface="Arial MT"/>
              </a:rPr>
              <a:t>passed</a:t>
            </a:r>
            <a:r>
              <a:rPr sz="1600" spc="-15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as</a:t>
            </a:r>
            <a:r>
              <a:rPr sz="16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02FF00"/>
                </a:solidFill>
                <a:latin typeface="Arial MT"/>
                <a:cs typeface="Arial MT"/>
              </a:rPr>
              <a:t>props</a:t>
            </a:r>
            <a:r>
              <a:rPr sz="1600" spc="-1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600" spc="-20" dirty="0">
                <a:solidFill>
                  <a:srgbClr val="FFFFFF"/>
                </a:solidFill>
                <a:latin typeface="Arial MT"/>
                <a:cs typeface="Arial MT"/>
              </a:rPr>
              <a:t>also</a:t>
            </a:r>
            <a:endParaRPr sz="16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77912" y="134156"/>
            <a:ext cx="6988176" cy="75539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65070">
              <a:lnSpc>
                <a:spcPct val="100000"/>
              </a:lnSpc>
              <a:spcBef>
                <a:spcPts val="100"/>
              </a:spcBef>
            </a:pPr>
            <a:r>
              <a:rPr dirty="0"/>
              <a:t>33.</a:t>
            </a:r>
            <a:r>
              <a:rPr spc="-35" dirty="0"/>
              <a:t> </a:t>
            </a:r>
            <a:r>
              <a:rPr dirty="0"/>
              <a:t>Use</a:t>
            </a:r>
            <a:r>
              <a:rPr spc="-35" dirty="0"/>
              <a:t> </a:t>
            </a:r>
            <a:r>
              <a:rPr spc="-25" dirty="0">
                <a:solidFill>
                  <a:srgbClr val="02FF00"/>
                </a:solidFill>
              </a:rPr>
              <a:t>Ref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2000" y="1123950"/>
            <a:ext cx="4260850" cy="31242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03828" y="1118717"/>
            <a:ext cx="4906010" cy="2306955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276860" marR="715645" indent="-264160" algn="just">
              <a:lnSpc>
                <a:spcPct val="102400"/>
              </a:lnSpc>
              <a:spcBef>
                <a:spcPts val="195"/>
              </a:spcBef>
              <a:buFont typeface="Arial MT"/>
              <a:buChar char="•"/>
              <a:tabLst>
                <a:tab pos="278130" algn="l"/>
              </a:tabLst>
            </a:pPr>
            <a:r>
              <a:rPr sz="2400" b="1" dirty="0">
                <a:solidFill>
                  <a:srgbClr val="FFA50A"/>
                </a:solidFill>
                <a:latin typeface="Calibri"/>
                <a:cs typeface="Calibri"/>
              </a:rPr>
              <a:t>Spread</a:t>
            </a:r>
            <a:r>
              <a:rPr sz="2400" b="1" spc="-60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FFA50A"/>
                </a:solidFill>
                <a:latin typeface="Calibri"/>
                <a:cs typeface="Calibri"/>
              </a:rPr>
              <a:t>Operator</a:t>
            </a:r>
            <a:r>
              <a:rPr sz="2400" dirty="0">
                <a:solidFill>
                  <a:srgbClr val="FFA50A"/>
                </a:solidFill>
                <a:latin typeface="Calibri"/>
                <a:cs typeface="Calibri"/>
              </a:rPr>
              <a:t>:</a:t>
            </a:r>
            <a:r>
              <a:rPr sz="2400" spc="-55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D1D5DB"/>
                </a:solidFill>
                <a:latin typeface="Calibri"/>
                <a:cs typeface="Calibri"/>
              </a:rPr>
              <a:t>Use</a:t>
            </a:r>
            <a:r>
              <a:rPr sz="2000" spc="-4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D1D5DB"/>
                </a:solidFill>
                <a:latin typeface="Calibri"/>
                <a:cs typeface="Calibri"/>
              </a:rPr>
              <a:t>to</a:t>
            </a:r>
            <a:r>
              <a:rPr sz="2000" spc="-5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D1D5DB"/>
                </a:solidFill>
                <a:latin typeface="Calibri"/>
                <a:cs typeface="Calibri"/>
              </a:rPr>
              <a:t>maintain 	</a:t>
            </a:r>
            <a:r>
              <a:rPr sz="2000" dirty="0">
                <a:solidFill>
                  <a:srgbClr val="02FF00"/>
                </a:solidFill>
                <a:latin typeface="Calibri"/>
                <a:cs typeface="Calibri"/>
              </a:rPr>
              <a:t>immutability</a:t>
            </a:r>
            <a:r>
              <a:rPr sz="2000" spc="-65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D1D5DB"/>
                </a:solidFill>
                <a:latin typeface="Calibri"/>
                <a:cs typeface="Calibri"/>
              </a:rPr>
              <a:t>when</a:t>
            </a:r>
            <a:r>
              <a:rPr sz="2000" spc="-6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D1D5DB"/>
                </a:solidFill>
                <a:latin typeface="Calibri"/>
                <a:cs typeface="Calibri"/>
              </a:rPr>
              <a:t>updating</a:t>
            </a:r>
            <a:r>
              <a:rPr sz="2000" spc="-6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D1D5DB"/>
                </a:solidFill>
                <a:latin typeface="Calibri"/>
                <a:cs typeface="Calibri"/>
              </a:rPr>
              <a:t>arrays</a:t>
            </a:r>
            <a:r>
              <a:rPr sz="2000" spc="-5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2000" spc="-25" dirty="0">
                <a:solidFill>
                  <a:srgbClr val="D1D5DB"/>
                </a:solidFill>
                <a:latin typeface="Calibri"/>
                <a:cs typeface="Calibri"/>
              </a:rPr>
              <a:t>or 	</a:t>
            </a:r>
            <a:r>
              <a:rPr sz="2000" spc="-10" dirty="0">
                <a:solidFill>
                  <a:srgbClr val="D1D5DB"/>
                </a:solidFill>
                <a:latin typeface="Calibri"/>
                <a:cs typeface="Calibri"/>
              </a:rPr>
              <a:t>objects.</a:t>
            </a:r>
            <a:endParaRPr sz="2000" dirty="0">
              <a:latin typeface="Calibri"/>
              <a:cs typeface="Calibri"/>
            </a:endParaRPr>
          </a:p>
          <a:p>
            <a:pPr marL="276860" indent="-264160" algn="just">
              <a:lnSpc>
                <a:spcPts val="2770"/>
              </a:lnSpc>
              <a:buFont typeface="Arial MT"/>
              <a:buChar char="•"/>
              <a:tabLst>
                <a:tab pos="276860" algn="l"/>
              </a:tabLst>
            </a:pPr>
            <a:r>
              <a:rPr sz="2400" b="1" dirty="0">
                <a:solidFill>
                  <a:srgbClr val="FFA50A"/>
                </a:solidFill>
                <a:latin typeface="Calibri"/>
                <a:cs typeface="Calibri"/>
              </a:rPr>
              <a:t>Functional</a:t>
            </a:r>
            <a:r>
              <a:rPr sz="2400" b="1" spc="-80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FFA50A"/>
                </a:solidFill>
                <a:latin typeface="Calibri"/>
                <a:cs typeface="Calibri"/>
              </a:rPr>
              <a:t>Updates</a:t>
            </a:r>
            <a:r>
              <a:rPr sz="2400" dirty="0">
                <a:solidFill>
                  <a:srgbClr val="FFA50A"/>
                </a:solidFill>
                <a:latin typeface="Calibri"/>
                <a:cs typeface="Calibri"/>
              </a:rPr>
              <a:t>:</a:t>
            </a:r>
            <a:r>
              <a:rPr sz="2400" spc="-80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2000" spc="-25" dirty="0">
                <a:solidFill>
                  <a:srgbClr val="D1D5DB"/>
                </a:solidFill>
                <a:latin typeface="Calibri"/>
                <a:cs typeface="Calibri"/>
              </a:rPr>
              <a:t>Use</a:t>
            </a:r>
            <a:endParaRPr sz="2000" dirty="0">
              <a:latin typeface="Calibri"/>
              <a:cs typeface="Calibri"/>
            </a:endParaRPr>
          </a:p>
          <a:p>
            <a:pPr marL="278130" marR="5080">
              <a:lnSpc>
                <a:spcPct val="100000"/>
              </a:lnSpc>
              <a:spcBef>
                <a:spcPts val="15"/>
              </a:spcBef>
            </a:pPr>
            <a:r>
              <a:rPr sz="2000" dirty="0">
                <a:solidFill>
                  <a:srgbClr val="02FF00"/>
                </a:solidFill>
                <a:latin typeface="Calibri"/>
                <a:cs typeface="Calibri"/>
              </a:rPr>
              <a:t>(existingPosts)</a:t>
            </a:r>
            <a:r>
              <a:rPr sz="2000" spc="-50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2FF00"/>
                </a:solidFill>
                <a:latin typeface="Calibri"/>
                <a:cs typeface="Calibri"/>
              </a:rPr>
              <a:t>=&gt;</a:t>
            </a:r>
            <a:r>
              <a:rPr sz="2000" spc="-50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2FF00"/>
                </a:solidFill>
                <a:latin typeface="Calibri"/>
                <a:cs typeface="Calibri"/>
              </a:rPr>
              <a:t>[postData,</a:t>
            </a:r>
            <a:r>
              <a:rPr sz="2000" spc="-50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02FF00"/>
                </a:solidFill>
                <a:latin typeface="Calibri"/>
                <a:cs typeface="Calibri"/>
              </a:rPr>
              <a:t>...existingPosts] </a:t>
            </a:r>
            <a:r>
              <a:rPr sz="2000" dirty="0">
                <a:solidFill>
                  <a:srgbClr val="D1D5DB"/>
                </a:solidFill>
                <a:latin typeface="Calibri"/>
                <a:cs typeface="Calibri"/>
              </a:rPr>
              <a:t>to</a:t>
            </a:r>
            <a:r>
              <a:rPr sz="2000" spc="-4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D1D5DB"/>
                </a:solidFill>
                <a:latin typeface="Calibri"/>
                <a:cs typeface="Calibri"/>
              </a:rPr>
              <a:t>avoid</a:t>
            </a:r>
            <a:r>
              <a:rPr sz="2000" spc="-3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D1D5DB"/>
                </a:solidFill>
                <a:latin typeface="Calibri"/>
                <a:cs typeface="Calibri"/>
              </a:rPr>
              <a:t>stale</a:t>
            </a:r>
            <a:r>
              <a:rPr sz="2000" spc="-3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D1D5DB"/>
                </a:solidFill>
                <a:latin typeface="Calibri"/>
                <a:cs typeface="Calibri"/>
              </a:rPr>
              <a:t>values</a:t>
            </a:r>
            <a:r>
              <a:rPr sz="2000" spc="-2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D1D5DB"/>
                </a:solidFill>
                <a:latin typeface="Calibri"/>
                <a:cs typeface="Calibri"/>
              </a:rPr>
              <a:t>during</a:t>
            </a:r>
            <a:r>
              <a:rPr sz="2000" spc="-4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D1D5DB"/>
                </a:solidFill>
                <a:latin typeface="Calibri"/>
                <a:cs typeface="Calibri"/>
              </a:rPr>
              <a:t>asynchronous updates.</a:t>
            </a:r>
            <a:endParaRPr sz="200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77912" y="139954"/>
            <a:ext cx="6988176" cy="75539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34.</a:t>
            </a:r>
            <a:r>
              <a:rPr spc="-65" dirty="0"/>
              <a:t> </a:t>
            </a:r>
            <a:r>
              <a:rPr dirty="0"/>
              <a:t>Update</a:t>
            </a:r>
            <a:r>
              <a:rPr spc="-65" dirty="0"/>
              <a:t> </a:t>
            </a:r>
            <a:r>
              <a:rPr dirty="0"/>
              <a:t>state</a:t>
            </a:r>
            <a:r>
              <a:rPr spc="-65" dirty="0"/>
              <a:t> </a:t>
            </a:r>
            <a:r>
              <a:rPr dirty="0"/>
              <a:t>from</a:t>
            </a:r>
            <a:r>
              <a:rPr spc="-70" dirty="0"/>
              <a:t> </a:t>
            </a:r>
            <a:r>
              <a:rPr dirty="0">
                <a:solidFill>
                  <a:srgbClr val="02FF00"/>
                </a:solidFill>
              </a:rPr>
              <a:t>Previous</a:t>
            </a:r>
            <a:r>
              <a:rPr spc="-65" dirty="0">
                <a:solidFill>
                  <a:srgbClr val="02FF00"/>
                </a:solidFill>
              </a:rPr>
              <a:t> </a:t>
            </a:r>
            <a:r>
              <a:rPr spc="-10" dirty="0">
                <a:solidFill>
                  <a:srgbClr val="02FF00"/>
                </a:solidFill>
              </a:rPr>
              <a:t>State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638800" y="895350"/>
            <a:ext cx="3151541" cy="3151541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7123" y="845819"/>
            <a:ext cx="4566285" cy="32232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7650" marR="415925" indent="-234950">
              <a:lnSpc>
                <a:spcPct val="118600"/>
              </a:lnSpc>
              <a:spcBef>
                <a:spcPts val="100"/>
              </a:spcBef>
              <a:buSzPct val="92857"/>
              <a:buAutoNum type="arabicPeriod"/>
              <a:tabLst>
                <a:tab pos="247650" algn="l"/>
              </a:tabLst>
            </a:pPr>
            <a:r>
              <a:rPr sz="1400" dirty="0">
                <a:solidFill>
                  <a:srgbClr val="FFA50A"/>
                </a:solidFill>
                <a:latin typeface="Arial MT"/>
                <a:cs typeface="Arial MT"/>
              </a:rPr>
              <a:t>Prop</a:t>
            </a:r>
            <a:r>
              <a:rPr sz="1400" spc="-40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A50A"/>
                </a:solidFill>
                <a:latin typeface="Arial MT"/>
                <a:cs typeface="Arial MT"/>
              </a:rPr>
              <a:t>Drilling:</a:t>
            </a:r>
            <a:r>
              <a:rPr sz="1400" spc="-35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2FF00"/>
                </a:solidFill>
                <a:latin typeface="Arial MT"/>
                <a:cs typeface="Arial MT"/>
              </a:rPr>
              <a:t>Context</a:t>
            </a:r>
            <a:r>
              <a:rPr sz="1400" spc="-3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2FF00"/>
                </a:solidFill>
                <a:latin typeface="Arial MT"/>
                <a:cs typeface="Arial MT"/>
              </a:rPr>
              <a:t>API</a:t>
            </a:r>
            <a:r>
              <a:rPr sz="1400" spc="-3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addresses</a:t>
            </a:r>
            <a:r>
              <a:rPr sz="14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2FF00"/>
                </a:solidFill>
                <a:latin typeface="Arial MT"/>
                <a:cs typeface="Arial MT"/>
              </a:rPr>
              <a:t>prop</a:t>
            </a:r>
            <a:r>
              <a:rPr sz="1400" spc="-35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02FF00"/>
                </a:solidFill>
                <a:latin typeface="Arial MT"/>
                <a:cs typeface="Arial MT"/>
              </a:rPr>
              <a:t>drilling;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component</a:t>
            </a:r>
            <a:r>
              <a:rPr sz="14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composition</a:t>
            </a:r>
            <a:r>
              <a:rPr sz="14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is</a:t>
            </a:r>
            <a:r>
              <a:rPr sz="14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an</a:t>
            </a:r>
            <a:r>
              <a:rPr sz="14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Arial MT"/>
                <a:cs typeface="Arial MT"/>
              </a:rPr>
              <a:t>alternative.</a:t>
            </a:r>
            <a:endParaRPr sz="1400">
              <a:latin typeface="Arial MT"/>
              <a:cs typeface="Arial MT"/>
            </a:endParaRPr>
          </a:p>
          <a:p>
            <a:pPr marL="247015" indent="-234315">
              <a:lnSpc>
                <a:spcPct val="100000"/>
              </a:lnSpc>
              <a:spcBef>
                <a:spcPts val="215"/>
              </a:spcBef>
              <a:buSzPct val="92857"/>
              <a:buAutoNum type="arabicPeriod"/>
              <a:tabLst>
                <a:tab pos="247015" algn="l"/>
              </a:tabLst>
            </a:pPr>
            <a:r>
              <a:rPr sz="1400" dirty="0">
                <a:solidFill>
                  <a:srgbClr val="FFA50A"/>
                </a:solidFill>
                <a:latin typeface="Arial MT"/>
                <a:cs typeface="Arial MT"/>
              </a:rPr>
              <a:t>Folder</a:t>
            </a:r>
            <a:r>
              <a:rPr sz="1400" spc="-30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A50A"/>
                </a:solidFill>
                <a:latin typeface="Arial MT"/>
                <a:cs typeface="Arial MT"/>
              </a:rPr>
              <a:t>Setup:</a:t>
            </a:r>
            <a:r>
              <a:rPr sz="1400" spc="-30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Use</a:t>
            </a:r>
            <a:r>
              <a:rPr sz="1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14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2FF00"/>
                </a:solidFill>
                <a:latin typeface="Arial MT"/>
                <a:cs typeface="Arial MT"/>
              </a:rPr>
              <a:t>store</a:t>
            </a:r>
            <a:r>
              <a:rPr sz="1400" spc="-3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folder</a:t>
            </a:r>
            <a:r>
              <a:rPr sz="14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for</a:t>
            </a:r>
            <a:r>
              <a:rPr sz="14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context</a:t>
            </a:r>
            <a:r>
              <a:rPr sz="14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Arial MT"/>
                <a:cs typeface="Arial MT"/>
              </a:rPr>
              <a:t>files.</a:t>
            </a:r>
            <a:endParaRPr sz="1400">
              <a:latin typeface="Arial MT"/>
              <a:cs typeface="Arial MT"/>
            </a:endParaRPr>
          </a:p>
          <a:p>
            <a:pPr marL="247650" marR="50800" indent="-234950">
              <a:lnSpc>
                <a:spcPts val="2020"/>
              </a:lnSpc>
              <a:buSzPct val="92857"/>
              <a:buAutoNum type="arabicPeriod"/>
              <a:tabLst>
                <a:tab pos="247650" algn="l"/>
              </a:tabLst>
            </a:pPr>
            <a:r>
              <a:rPr sz="1400" dirty="0">
                <a:solidFill>
                  <a:srgbClr val="FFA50A"/>
                </a:solidFill>
                <a:latin typeface="Arial MT"/>
                <a:cs typeface="Arial MT"/>
              </a:rPr>
              <a:t>Initialization:</a:t>
            </a:r>
            <a:r>
              <a:rPr sz="1400" spc="-50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Use</a:t>
            </a:r>
            <a:r>
              <a:rPr sz="14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2FF00"/>
                </a:solidFill>
                <a:latin typeface="Arial MT"/>
                <a:cs typeface="Arial MT"/>
              </a:rPr>
              <a:t>React.createContext</a:t>
            </a:r>
            <a:r>
              <a:rPr sz="1400" spc="-45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with</a:t>
            </a:r>
            <a:r>
              <a:rPr sz="14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initial</a:t>
            </a:r>
            <a:r>
              <a:rPr sz="14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Arial MT"/>
                <a:cs typeface="Arial MT"/>
              </a:rPr>
              <a:t>state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14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export</a:t>
            </a:r>
            <a:r>
              <a:rPr sz="1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25" dirty="0">
                <a:solidFill>
                  <a:srgbClr val="FFFFFF"/>
                </a:solidFill>
                <a:latin typeface="Arial MT"/>
                <a:cs typeface="Arial MT"/>
              </a:rPr>
              <a:t>it.</a:t>
            </a:r>
            <a:endParaRPr sz="1400">
              <a:latin typeface="Arial MT"/>
              <a:cs typeface="Arial MT"/>
            </a:endParaRPr>
          </a:p>
          <a:p>
            <a:pPr marL="247015" indent="-234315">
              <a:lnSpc>
                <a:spcPct val="100000"/>
              </a:lnSpc>
              <a:spcBef>
                <a:spcPts val="85"/>
              </a:spcBef>
              <a:buSzPct val="92857"/>
              <a:buAutoNum type="arabicPeriod"/>
              <a:tabLst>
                <a:tab pos="247015" algn="l"/>
              </a:tabLst>
            </a:pPr>
            <a:r>
              <a:rPr sz="1400" dirty="0">
                <a:solidFill>
                  <a:srgbClr val="FFA50A"/>
                </a:solidFill>
                <a:latin typeface="Arial MT"/>
                <a:cs typeface="Arial MT"/>
              </a:rPr>
              <a:t>Provider:</a:t>
            </a:r>
            <a:r>
              <a:rPr sz="1400" spc="-10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Implement</a:t>
            </a:r>
            <a:r>
              <a:rPr sz="14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with</a:t>
            </a:r>
            <a:r>
              <a:rPr sz="14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02FF00"/>
                </a:solidFill>
                <a:latin typeface="Arial MT"/>
                <a:cs typeface="Arial MT"/>
              </a:rPr>
              <a:t>contextName.Provider</a:t>
            </a:r>
            <a:r>
              <a:rPr sz="1400" spc="-15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400" spc="-25" dirty="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endParaRPr sz="1400">
              <a:latin typeface="Arial MT"/>
              <a:cs typeface="Arial MT"/>
            </a:endParaRPr>
          </a:p>
          <a:p>
            <a:pPr marL="247650">
              <a:lnSpc>
                <a:spcPct val="100000"/>
              </a:lnSpc>
              <a:spcBef>
                <a:spcPts val="219"/>
              </a:spcBef>
            </a:pPr>
            <a:r>
              <a:rPr sz="1400" spc="-10" dirty="0">
                <a:solidFill>
                  <a:srgbClr val="FFFFFF"/>
                </a:solidFill>
                <a:latin typeface="Arial MT"/>
                <a:cs typeface="Arial MT"/>
              </a:rPr>
              <a:t>components.</a:t>
            </a:r>
            <a:endParaRPr sz="1400">
              <a:latin typeface="Arial MT"/>
              <a:cs typeface="Arial MT"/>
            </a:endParaRPr>
          </a:p>
          <a:p>
            <a:pPr marL="247015" indent="-234315">
              <a:lnSpc>
                <a:spcPct val="100000"/>
              </a:lnSpc>
              <a:spcBef>
                <a:spcPts val="310"/>
              </a:spcBef>
              <a:buSzPct val="92857"/>
              <a:buAutoNum type="arabicPeriod" startAt="5"/>
              <a:tabLst>
                <a:tab pos="247015" algn="l"/>
              </a:tabLst>
            </a:pPr>
            <a:r>
              <a:rPr sz="1400" dirty="0">
                <a:solidFill>
                  <a:srgbClr val="FFA50A"/>
                </a:solidFill>
                <a:latin typeface="Arial MT"/>
                <a:cs typeface="Arial MT"/>
              </a:rPr>
              <a:t>Access</a:t>
            </a:r>
            <a:r>
              <a:rPr sz="1400" spc="-30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A50A"/>
                </a:solidFill>
                <a:latin typeface="Arial MT"/>
                <a:cs typeface="Arial MT"/>
              </a:rPr>
              <a:t>Value:</a:t>
            </a:r>
            <a:r>
              <a:rPr sz="1400" spc="-30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Use</a:t>
            </a:r>
            <a:r>
              <a:rPr sz="14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14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2FF00"/>
                </a:solidFill>
                <a:latin typeface="Arial MT"/>
                <a:cs typeface="Arial MT"/>
              </a:rPr>
              <a:t>useContext</a:t>
            </a:r>
            <a:r>
              <a:rPr sz="1400" spc="-3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400" spc="-20" dirty="0">
                <a:solidFill>
                  <a:srgbClr val="FFFFFF"/>
                </a:solidFill>
                <a:latin typeface="Arial MT"/>
                <a:cs typeface="Arial MT"/>
              </a:rPr>
              <a:t>hook.</a:t>
            </a:r>
            <a:endParaRPr sz="1400">
              <a:latin typeface="Arial MT"/>
              <a:cs typeface="Arial MT"/>
            </a:endParaRPr>
          </a:p>
          <a:p>
            <a:pPr marL="247015" indent="-234315">
              <a:lnSpc>
                <a:spcPct val="100000"/>
              </a:lnSpc>
              <a:spcBef>
                <a:spcPts val="215"/>
              </a:spcBef>
              <a:buSzPct val="92857"/>
              <a:buAutoNum type="arabicPeriod" startAt="5"/>
              <a:tabLst>
                <a:tab pos="247015" algn="l"/>
              </a:tabLst>
            </a:pPr>
            <a:r>
              <a:rPr sz="1400" dirty="0">
                <a:solidFill>
                  <a:srgbClr val="FFA50A"/>
                </a:solidFill>
                <a:latin typeface="Arial MT"/>
                <a:cs typeface="Arial MT"/>
              </a:rPr>
              <a:t>Dynamic</a:t>
            </a:r>
            <a:r>
              <a:rPr sz="1400" spc="-30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A50A"/>
                </a:solidFill>
                <a:latin typeface="Arial MT"/>
                <a:cs typeface="Arial MT"/>
              </a:rPr>
              <a:t>Data:</a:t>
            </a:r>
            <a:r>
              <a:rPr sz="1400" spc="-30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Combine</a:t>
            </a:r>
            <a:r>
              <a:rPr sz="14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2FF00"/>
                </a:solidFill>
                <a:latin typeface="Arial MT"/>
                <a:cs typeface="Arial MT"/>
              </a:rPr>
              <a:t>context</a:t>
            </a:r>
            <a:r>
              <a:rPr sz="1400" spc="-3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2FF00"/>
                </a:solidFill>
                <a:latin typeface="Arial MT"/>
                <a:cs typeface="Arial MT"/>
              </a:rPr>
              <a:t>value</a:t>
            </a:r>
            <a:r>
              <a:rPr sz="1400" spc="-3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2FF00"/>
                </a:solidFill>
                <a:latin typeface="Arial MT"/>
                <a:cs typeface="Arial MT"/>
              </a:rPr>
              <a:t>with</a:t>
            </a:r>
            <a:r>
              <a:rPr sz="1400" spc="-25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02FF00"/>
                </a:solidFill>
                <a:latin typeface="Arial MT"/>
                <a:cs typeface="Arial MT"/>
              </a:rPr>
              <a:t>state</a:t>
            </a:r>
            <a:r>
              <a:rPr sz="1400" spc="-10" dirty="0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1400">
              <a:latin typeface="Arial MT"/>
              <a:cs typeface="Arial MT"/>
            </a:endParaRPr>
          </a:p>
          <a:p>
            <a:pPr marL="247650" marR="5080" indent="-234950">
              <a:lnSpc>
                <a:spcPts val="1989"/>
              </a:lnSpc>
              <a:spcBef>
                <a:spcPts val="50"/>
              </a:spcBef>
              <a:buSzPct val="92857"/>
              <a:buAutoNum type="arabicPeriod" startAt="5"/>
              <a:tabLst>
                <a:tab pos="247650" algn="l"/>
              </a:tabLst>
            </a:pPr>
            <a:r>
              <a:rPr sz="1400" dirty="0">
                <a:solidFill>
                  <a:srgbClr val="FFA50A"/>
                </a:solidFill>
                <a:latin typeface="Arial MT"/>
                <a:cs typeface="Arial MT"/>
              </a:rPr>
              <a:t>Export</a:t>
            </a:r>
            <a:r>
              <a:rPr sz="1400" spc="-35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A50A"/>
                </a:solidFill>
                <a:latin typeface="Arial MT"/>
                <a:cs typeface="Arial MT"/>
              </a:rPr>
              <a:t>Functions:</a:t>
            </a:r>
            <a:r>
              <a:rPr sz="1400" spc="-30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Context</a:t>
            </a:r>
            <a:r>
              <a:rPr sz="14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can</a:t>
            </a:r>
            <a:r>
              <a:rPr sz="14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also</a:t>
            </a:r>
            <a:r>
              <a:rPr sz="14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2FF00"/>
                </a:solidFill>
                <a:latin typeface="Arial MT"/>
                <a:cs typeface="Arial MT"/>
              </a:rPr>
              <a:t>export</a:t>
            </a:r>
            <a:r>
              <a:rPr sz="1400" spc="-3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2FF00"/>
                </a:solidFill>
                <a:latin typeface="Arial MT"/>
                <a:cs typeface="Arial MT"/>
              </a:rPr>
              <a:t>functions</a:t>
            </a:r>
            <a:r>
              <a:rPr sz="1400" spc="-3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400" spc="-25" dirty="0">
                <a:solidFill>
                  <a:srgbClr val="FFFFFF"/>
                </a:solidFill>
                <a:latin typeface="Arial MT"/>
                <a:cs typeface="Arial MT"/>
              </a:rPr>
              <a:t>for </a:t>
            </a:r>
            <a:r>
              <a:rPr sz="1400" spc="-10" dirty="0">
                <a:solidFill>
                  <a:srgbClr val="FFFFFF"/>
                </a:solidFill>
                <a:latin typeface="Arial MT"/>
                <a:cs typeface="Arial MT"/>
              </a:rPr>
              <a:t>actions</a:t>
            </a:r>
            <a:endParaRPr sz="1400">
              <a:latin typeface="Arial MT"/>
              <a:cs typeface="Arial MT"/>
            </a:endParaRPr>
          </a:p>
          <a:p>
            <a:pPr marL="247015" indent="-234315">
              <a:lnSpc>
                <a:spcPct val="100000"/>
              </a:lnSpc>
              <a:spcBef>
                <a:spcPts val="100"/>
              </a:spcBef>
              <a:buSzPct val="92857"/>
              <a:buAutoNum type="arabicPeriod" startAt="5"/>
              <a:tabLst>
                <a:tab pos="247015" algn="l"/>
              </a:tabLst>
            </a:pPr>
            <a:r>
              <a:rPr sz="1400" dirty="0">
                <a:solidFill>
                  <a:srgbClr val="FFA50A"/>
                </a:solidFill>
                <a:latin typeface="Arial MT"/>
                <a:cs typeface="Arial MT"/>
              </a:rPr>
              <a:t>Logic</a:t>
            </a:r>
            <a:r>
              <a:rPr sz="1400" spc="-25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A50A"/>
                </a:solidFill>
                <a:latin typeface="Arial MT"/>
                <a:cs typeface="Arial MT"/>
              </a:rPr>
              <a:t>Separation:</a:t>
            </a:r>
            <a:r>
              <a:rPr sz="1400" spc="-25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This</a:t>
            </a:r>
            <a:r>
              <a:rPr sz="14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helps</a:t>
            </a:r>
            <a:r>
              <a:rPr sz="14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keep</a:t>
            </a:r>
            <a:r>
              <a:rPr sz="1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14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UI</a:t>
            </a:r>
            <a:r>
              <a:rPr sz="14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14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Arial MT"/>
                <a:cs typeface="Arial MT"/>
              </a:rPr>
              <a:t>business</a:t>
            </a:r>
            <a:endParaRPr sz="1400">
              <a:latin typeface="Arial MT"/>
              <a:cs typeface="Arial MT"/>
            </a:endParaRPr>
          </a:p>
          <a:p>
            <a:pPr marL="247650">
              <a:lnSpc>
                <a:spcPct val="100000"/>
              </a:lnSpc>
              <a:spcBef>
                <a:spcPts val="215"/>
              </a:spcBef>
            </a:pP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logic</a:t>
            </a:r>
            <a:r>
              <a:rPr sz="14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separate</a:t>
            </a:r>
            <a:r>
              <a:rPr sz="14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from</a:t>
            </a:r>
            <a:r>
              <a:rPr sz="14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each</a:t>
            </a:r>
            <a:r>
              <a:rPr sz="14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Arial MT"/>
                <a:cs typeface="Arial MT"/>
              </a:rPr>
              <a:t>other.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77912" y="90423"/>
            <a:ext cx="6988176" cy="75539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98980">
              <a:lnSpc>
                <a:spcPct val="100000"/>
              </a:lnSpc>
              <a:spcBef>
                <a:spcPts val="100"/>
              </a:spcBef>
            </a:pPr>
            <a:r>
              <a:rPr dirty="0"/>
              <a:t>35.</a:t>
            </a:r>
            <a:r>
              <a:rPr spc="-45" dirty="0"/>
              <a:t> </a:t>
            </a:r>
            <a:r>
              <a:rPr dirty="0"/>
              <a:t>Context</a:t>
            </a:r>
            <a:r>
              <a:rPr spc="-40" dirty="0"/>
              <a:t> </a:t>
            </a:r>
            <a:r>
              <a:rPr spc="-25" dirty="0"/>
              <a:t>API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22093" y="902663"/>
            <a:ext cx="3908704" cy="3413771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6072" y="599948"/>
            <a:ext cx="4275455" cy="40398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4475" marR="5080" indent="-231775">
              <a:lnSpc>
                <a:spcPct val="118300"/>
              </a:lnSpc>
              <a:spcBef>
                <a:spcPts val="100"/>
              </a:spcBef>
              <a:buClr>
                <a:srgbClr val="FFA50A"/>
              </a:buClr>
              <a:buSzPct val="91666"/>
              <a:buAutoNum type="arabicPeriod"/>
              <a:tabLst>
                <a:tab pos="247650" algn="l"/>
              </a:tabLst>
            </a:pPr>
            <a:r>
              <a:rPr sz="1200" dirty="0">
                <a:solidFill>
                  <a:srgbClr val="02FF00"/>
                </a:solidFill>
                <a:latin typeface="Arial MT"/>
                <a:cs typeface="Arial MT"/>
              </a:rPr>
              <a:t>useReducer</a:t>
            </a:r>
            <a:r>
              <a:rPr sz="1200" spc="-2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is</a:t>
            </a:r>
            <a:r>
              <a:rPr sz="12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12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hook</a:t>
            </a:r>
            <a:r>
              <a:rPr sz="12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sz="12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React</a:t>
            </a:r>
            <a:r>
              <a:rPr sz="12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that</a:t>
            </a:r>
            <a:r>
              <a:rPr sz="12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offers</a:t>
            </a:r>
            <a:r>
              <a:rPr sz="12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02FF00"/>
                </a:solidFill>
                <a:latin typeface="Arial MT"/>
                <a:cs typeface="Arial MT"/>
              </a:rPr>
              <a:t>more</a:t>
            </a:r>
            <a:r>
              <a:rPr sz="1200" spc="-25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02FF00"/>
                </a:solidFill>
                <a:latin typeface="Arial MT"/>
                <a:cs typeface="Arial MT"/>
              </a:rPr>
              <a:t>control</a:t>
            </a:r>
            <a:r>
              <a:rPr sz="1200" spc="-2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200" spc="-20" dirty="0">
                <a:solidFill>
                  <a:srgbClr val="FFFFFF"/>
                </a:solidFill>
                <a:latin typeface="Arial MT"/>
                <a:cs typeface="Arial MT"/>
              </a:rPr>
              <a:t>over 	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state</a:t>
            </a:r>
            <a:r>
              <a:rPr sz="12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operations</a:t>
            </a:r>
            <a:r>
              <a:rPr sz="12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compared</a:t>
            </a:r>
            <a:r>
              <a:rPr sz="12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12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useState,</a:t>
            </a:r>
            <a:r>
              <a:rPr sz="12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especially</a:t>
            </a:r>
            <a:r>
              <a:rPr sz="12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spc="-25" dirty="0">
                <a:solidFill>
                  <a:srgbClr val="02FF00"/>
                </a:solidFill>
                <a:latin typeface="Arial MT"/>
                <a:cs typeface="Arial MT"/>
              </a:rPr>
              <a:t>for 	</a:t>
            </a:r>
            <a:r>
              <a:rPr sz="1200" dirty="0">
                <a:solidFill>
                  <a:srgbClr val="02FF00"/>
                </a:solidFill>
                <a:latin typeface="Arial MT"/>
                <a:cs typeface="Arial MT"/>
              </a:rPr>
              <a:t>complex</a:t>
            </a:r>
            <a:r>
              <a:rPr sz="1200" spc="-3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02FF00"/>
                </a:solidFill>
                <a:latin typeface="Arial MT"/>
                <a:cs typeface="Arial MT"/>
              </a:rPr>
              <a:t>state</a:t>
            </a:r>
            <a:r>
              <a:rPr sz="1200" spc="-3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200" spc="-10" dirty="0">
                <a:solidFill>
                  <a:srgbClr val="02FF00"/>
                </a:solidFill>
                <a:latin typeface="Arial MT"/>
                <a:cs typeface="Arial MT"/>
              </a:rPr>
              <a:t>logic</a:t>
            </a:r>
            <a:r>
              <a:rPr sz="1200" spc="-10" dirty="0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1200" dirty="0">
              <a:latin typeface="Arial MT"/>
              <a:cs typeface="Arial MT"/>
            </a:endParaRPr>
          </a:p>
          <a:p>
            <a:pPr marL="244475" indent="-231775">
              <a:lnSpc>
                <a:spcPct val="100000"/>
              </a:lnSpc>
              <a:spcBef>
                <a:spcPts val="165"/>
              </a:spcBef>
              <a:buSzPct val="91666"/>
              <a:buAutoNum type="arabicPeriod"/>
              <a:tabLst>
                <a:tab pos="244475" algn="l"/>
              </a:tabLst>
            </a:pPr>
            <a:r>
              <a:rPr sz="1200" dirty="0">
                <a:solidFill>
                  <a:srgbClr val="FFA50A"/>
                </a:solidFill>
                <a:latin typeface="Arial MT"/>
                <a:cs typeface="Arial MT"/>
              </a:rPr>
              <a:t>Components:</a:t>
            </a:r>
            <a:r>
              <a:rPr sz="1200" spc="-25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It</a:t>
            </a:r>
            <a:r>
              <a:rPr sz="12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involves</a:t>
            </a:r>
            <a:r>
              <a:rPr sz="12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two</a:t>
            </a:r>
            <a:r>
              <a:rPr sz="12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main</a:t>
            </a:r>
            <a:r>
              <a:rPr sz="12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Arial MT"/>
                <a:cs typeface="Arial MT"/>
              </a:rPr>
              <a:t>components:</a:t>
            </a:r>
            <a:endParaRPr sz="1200" dirty="0">
              <a:latin typeface="Arial MT"/>
              <a:cs typeface="Arial MT"/>
            </a:endParaRPr>
          </a:p>
          <a:p>
            <a:pPr marL="338455" marR="104139" lvl="1" indent="-89535">
              <a:lnSpc>
                <a:spcPct val="110000"/>
              </a:lnSpc>
              <a:spcBef>
                <a:spcPts val="120"/>
              </a:spcBef>
              <a:buSzPct val="91666"/>
              <a:buChar char="•"/>
              <a:tabLst>
                <a:tab pos="339725" algn="l"/>
              </a:tabLst>
            </a:pPr>
            <a:r>
              <a:rPr sz="1200" dirty="0">
                <a:solidFill>
                  <a:srgbClr val="FFA50A"/>
                </a:solidFill>
                <a:latin typeface="Arial MT"/>
                <a:cs typeface="Arial MT"/>
              </a:rPr>
              <a:t>Reducer:</a:t>
            </a:r>
            <a:r>
              <a:rPr sz="1200" spc="-20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12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02FF00"/>
                </a:solidFill>
                <a:latin typeface="Arial MT"/>
                <a:cs typeface="Arial MT"/>
              </a:rPr>
              <a:t>pure</a:t>
            </a:r>
            <a:r>
              <a:rPr sz="1200" spc="-25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02FF00"/>
                </a:solidFill>
                <a:latin typeface="Arial MT"/>
                <a:cs typeface="Arial MT"/>
              </a:rPr>
              <a:t>function</a:t>
            </a:r>
            <a:r>
              <a:rPr sz="1200" spc="-25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that</a:t>
            </a:r>
            <a:r>
              <a:rPr sz="12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takes</a:t>
            </a:r>
            <a:r>
              <a:rPr sz="12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12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current</a:t>
            </a:r>
            <a:r>
              <a:rPr sz="12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state</a:t>
            </a:r>
            <a:r>
              <a:rPr sz="12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spc="-25" dirty="0">
                <a:solidFill>
                  <a:srgbClr val="FFFFFF"/>
                </a:solidFill>
                <a:latin typeface="Arial MT"/>
                <a:cs typeface="Arial MT"/>
              </a:rPr>
              <a:t>and 	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an</a:t>
            </a:r>
            <a:r>
              <a:rPr sz="12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action</a:t>
            </a:r>
            <a:r>
              <a:rPr sz="12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12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returns</a:t>
            </a:r>
            <a:r>
              <a:rPr sz="12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12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new</a:t>
            </a:r>
            <a:r>
              <a:rPr sz="12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Arial MT"/>
                <a:cs typeface="Arial MT"/>
              </a:rPr>
              <a:t>state.</a:t>
            </a:r>
            <a:endParaRPr sz="1200" dirty="0">
              <a:latin typeface="Arial MT"/>
              <a:cs typeface="Arial MT"/>
            </a:endParaRPr>
          </a:p>
          <a:p>
            <a:pPr marL="338455" marR="347980" lvl="1" indent="-89535">
              <a:lnSpc>
                <a:spcPct val="111700"/>
              </a:lnSpc>
              <a:spcBef>
                <a:spcPts val="95"/>
              </a:spcBef>
              <a:buSzPct val="91666"/>
              <a:buChar char="•"/>
              <a:tabLst>
                <a:tab pos="339725" algn="l"/>
              </a:tabLst>
            </a:pPr>
            <a:r>
              <a:rPr sz="1200" dirty="0">
                <a:solidFill>
                  <a:srgbClr val="FFA50A"/>
                </a:solidFill>
                <a:latin typeface="Arial MT"/>
                <a:cs typeface="Arial MT"/>
              </a:rPr>
              <a:t>Action:</a:t>
            </a:r>
            <a:r>
              <a:rPr sz="1200" spc="-30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An</a:t>
            </a:r>
            <a:r>
              <a:rPr sz="12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02FF00"/>
                </a:solidFill>
                <a:latin typeface="Arial MT"/>
                <a:cs typeface="Arial MT"/>
              </a:rPr>
              <a:t>object</a:t>
            </a:r>
            <a:r>
              <a:rPr sz="1200" spc="-25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02FF00"/>
                </a:solidFill>
                <a:latin typeface="Arial MT"/>
                <a:cs typeface="Arial MT"/>
              </a:rPr>
              <a:t>describing</a:t>
            </a:r>
            <a:r>
              <a:rPr sz="1200" spc="-35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02FF00"/>
                </a:solidFill>
                <a:latin typeface="Arial MT"/>
                <a:cs typeface="Arial MT"/>
              </a:rPr>
              <a:t>what</a:t>
            </a:r>
            <a:r>
              <a:rPr sz="1200" spc="-25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02FF00"/>
                </a:solidFill>
                <a:latin typeface="Arial MT"/>
                <a:cs typeface="Arial MT"/>
              </a:rPr>
              <a:t>happened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,</a:t>
            </a:r>
            <a:r>
              <a:rPr sz="12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Arial MT"/>
                <a:cs typeface="Arial MT"/>
              </a:rPr>
              <a:t>typically 	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having</a:t>
            </a:r>
            <a:r>
              <a:rPr sz="12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12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type</a:t>
            </a:r>
            <a:r>
              <a:rPr sz="12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Arial MT"/>
                <a:cs typeface="Arial MT"/>
              </a:rPr>
              <a:t>property.</a:t>
            </a:r>
            <a:endParaRPr sz="1200" dirty="0">
              <a:latin typeface="Arial MT"/>
              <a:cs typeface="Arial MT"/>
            </a:endParaRPr>
          </a:p>
          <a:p>
            <a:pPr marL="244475" indent="-231775">
              <a:lnSpc>
                <a:spcPct val="100000"/>
              </a:lnSpc>
              <a:spcBef>
                <a:spcPts val="265"/>
              </a:spcBef>
              <a:buSzPct val="91666"/>
              <a:buAutoNum type="arabicPeriod"/>
              <a:tabLst>
                <a:tab pos="244475" algn="l"/>
              </a:tabLst>
            </a:pPr>
            <a:r>
              <a:rPr sz="1200" dirty="0">
                <a:solidFill>
                  <a:srgbClr val="FFA50A"/>
                </a:solidFill>
                <a:latin typeface="Arial MT"/>
                <a:cs typeface="Arial MT"/>
              </a:rPr>
              <a:t>Initialization:</a:t>
            </a:r>
            <a:r>
              <a:rPr sz="1200" spc="-35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It's</a:t>
            </a:r>
            <a:r>
              <a:rPr sz="12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invoked</a:t>
            </a:r>
            <a:r>
              <a:rPr sz="12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spc="-25" dirty="0">
                <a:solidFill>
                  <a:srgbClr val="FFFFFF"/>
                </a:solidFill>
                <a:latin typeface="Arial MT"/>
                <a:cs typeface="Arial MT"/>
              </a:rPr>
              <a:t>as</a:t>
            </a:r>
            <a:endParaRPr sz="1200" dirty="0">
              <a:latin typeface="Arial MT"/>
              <a:cs typeface="Arial MT"/>
            </a:endParaRPr>
          </a:p>
          <a:p>
            <a:pPr marL="247650">
              <a:lnSpc>
                <a:spcPct val="100000"/>
              </a:lnSpc>
              <a:spcBef>
                <a:spcPts val="145"/>
              </a:spcBef>
            </a:pPr>
            <a:r>
              <a:rPr sz="1200" dirty="0">
                <a:solidFill>
                  <a:srgbClr val="02FF00"/>
                </a:solidFill>
                <a:latin typeface="Arial MT"/>
                <a:cs typeface="Arial MT"/>
              </a:rPr>
              <a:t>const [state, dispatch]</a:t>
            </a:r>
            <a:r>
              <a:rPr sz="1200" spc="5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02FF00"/>
                </a:solidFill>
                <a:latin typeface="Arial MT"/>
                <a:cs typeface="Arial MT"/>
              </a:rPr>
              <a:t>=</a:t>
            </a:r>
            <a:r>
              <a:rPr sz="1200" spc="-5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200" spc="-10" dirty="0">
                <a:solidFill>
                  <a:srgbClr val="02FF00"/>
                </a:solidFill>
                <a:latin typeface="Arial MT"/>
                <a:cs typeface="Arial MT"/>
              </a:rPr>
              <a:t>useReducer(reducer,</a:t>
            </a:r>
            <a:r>
              <a:rPr sz="1200" spc="5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200" spc="-10" dirty="0">
                <a:solidFill>
                  <a:srgbClr val="02FF00"/>
                </a:solidFill>
                <a:latin typeface="Arial MT"/>
                <a:cs typeface="Arial MT"/>
              </a:rPr>
              <a:t>initialState).</a:t>
            </a:r>
            <a:endParaRPr sz="1200" dirty="0">
              <a:latin typeface="Arial MT"/>
              <a:cs typeface="Arial MT"/>
            </a:endParaRPr>
          </a:p>
          <a:p>
            <a:pPr marL="244475" marR="189865" indent="-231775">
              <a:lnSpc>
                <a:spcPct val="114999"/>
              </a:lnSpc>
              <a:spcBef>
                <a:spcPts val="50"/>
              </a:spcBef>
              <a:buSzPct val="91666"/>
              <a:buAutoNum type="arabicPeriod" startAt="4"/>
              <a:tabLst>
                <a:tab pos="247650" algn="l"/>
              </a:tabLst>
            </a:pPr>
            <a:r>
              <a:rPr sz="1200" dirty="0">
                <a:solidFill>
                  <a:srgbClr val="FFA50A"/>
                </a:solidFill>
                <a:latin typeface="Arial MT"/>
                <a:cs typeface="Arial MT"/>
              </a:rPr>
              <a:t>Dispatch:</a:t>
            </a:r>
            <a:r>
              <a:rPr sz="1200" spc="-25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Actions</a:t>
            </a:r>
            <a:r>
              <a:rPr sz="12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are</a:t>
            </a:r>
            <a:r>
              <a:rPr sz="12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dispatched</a:t>
            </a:r>
            <a:r>
              <a:rPr sz="12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using</a:t>
            </a:r>
            <a:r>
              <a:rPr sz="12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12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Arial MT"/>
                <a:cs typeface="Arial MT"/>
              </a:rPr>
              <a:t>dispatch 	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function,</a:t>
            </a:r>
            <a:r>
              <a:rPr sz="12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which</a:t>
            </a:r>
            <a:r>
              <a:rPr sz="12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02FF00"/>
                </a:solidFill>
                <a:latin typeface="Arial MT"/>
                <a:cs typeface="Arial MT"/>
              </a:rPr>
              <a:t>invokes</a:t>
            </a:r>
            <a:r>
              <a:rPr sz="1200" spc="-25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02FF00"/>
                </a:solidFill>
                <a:latin typeface="Arial MT"/>
                <a:cs typeface="Arial MT"/>
              </a:rPr>
              <a:t>the</a:t>
            </a:r>
            <a:r>
              <a:rPr sz="1200" spc="-3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02FF00"/>
                </a:solidFill>
                <a:latin typeface="Arial MT"/>
                <a:cs typeface="Arial MT"/>
              </a:rPr>
              <a:t>reducer</a:t>
            </a:r>
            <a:r>
              <a:rPr sz="1200" spc="-25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with</a:t>
            </a:r>
            <a:r>
              <a:rPr sz="12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12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current</a:t>
            </a:r>
            <a:r>
              <a:rPr sz="12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Arial MT"/>
                <a:cs typeface="Arial MT"/>
              </a:rPr>
              <a:t>state 	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12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12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given</a:t>
            </a:r>
            <a:r>
              <a:rPr sz="12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Arial MT"/>
                <a:cs typeface="Arial MT"/>
              </a:rPr>
              <a:t>action.</a:t>
            </a:r>
            <a:endParaRPr sz="1200" dirty="0">
              <a:latin typeface="Arial MT"/>
              <a:cs typeface="Arial MT"/>
            </a:endParaRPr>
          </a:p>
          <a:p>
            <a:pPr marL="244475" marR="149860" indent="-231775">
              <a:lnSpc>
                <a:spcPct val="114999"/>
              </a:lnSpc>
              <a:spcBef>
                <a:spcPts val="20"/>
              </a:spcBef>
              <a:buSzPct val="91666"/>
              <a:buAutoNum type="arabicPeriod" startAt="4"/>
              <a:tabLst>
                <a:tab pos="247650" algn="l"/>
              </a:tabLst>
            </a:pPr>
            <a:r>
              <a:rPr sz="1200" dirty="0">
                <a:solidFill>
                  <a:srgbClr val="FFA50A"/>
                </a:solidFill>
                <a:latin typeface="Arial MT"/>
                <a:cs typeface="Arial MT"/>
              </a:rPr>
              <a:t>Use</a:t>
            </a:r>
            <a:r>
              <a:rPr sz="1200" spc="-30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FFA50A"/>
                </a:solidFill>
                <a:latin typeface="Arial MT"/>
                <a:cs typeface="Arial MT"/>
              </a:rPr>
              <a:t>Cases:</a:t>
            </a:r>
            <a:r>
              <a:rPr sz="1200" spc="-20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Particularly</a:t>
            </a:r>
            <a:r>
              <a:rPr sz="12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useful</a:t>
            </a:r>
            <a:r>
              <a:rPr sz="12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for</a:t>
            </a:r>
            <a:r>
              <a:rPr sz="12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02FF00"/>
                </a:solidFill>
                <a:latin typeface="Arial MT"/>
                <a:cs typeface="Arial MT"/>
              </a:rPr>
              <a:t>managing</a:t>
            </a:r>
            <a:r>
              <a:rPr sz="1200" spc="-3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02FF00"/>
                </a:solidFill>
                <a:latin typeface="Arial MT"/>
                <a:cs typeface="Arial MT"/>
              </a:rPr>
              <a:t>state</a:t>
            </a:r>
            <a:r>
              <a:rPr sz="1200" spc="-25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02FF00"/>
                </a:solidFill>
                <a:latin typeface="Arial MT"/>
                <a:cs typeface="Arial MT"/>
              </a:rPr>
              <a:t>in</a:t>
            </a:r>
            <a:r>
              <a:rPr sz="1200" spc="-3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200" spc="-10" dirty="0">
                <a:solidFill>
                  <a:srgbClr val="02FF00"/>
                </a:solidFill>
                <a:latin typeface="Arial MT"/>
                <a:cs typeface="Arial MT"/>
              </a:rPr>
              <a:t>large 	</a:t>
            </a:r>
            <a:r>
              <a:rPr sz="1200" dirty="0">
                <a:solidFill>
                  <a:srgbClr val="02FF00"/>
                </a:solidFill>
                <a:latin typeface="Arial MT"/>
                <a:cs typeface="Arial MT"/>
              </a:rPr>
              <a:t>components</a:t>
            </a:r>
            <a:r>
              <a:rPr sz="1200" spc="-25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or</a:t>
            </a:r>
            <a:r>
              <a:rPr sz="12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when</a:t>
            </a:r>
            <a:r>
              <a:rPr sz="12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12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next</a:t>
            </a:r>
            <a:r>
              <a:rPr sz="12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state</a:t>
            </a:r>
            <a:r>
              <a:rPr sz="12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depends</a:t>
            </a:r>
            <a:r>
              <a:rPr sz="12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on</a:t>
            </a:r>
            <a:r>
              <a:rPr sz="1200" spc="-25" dirty="0">
                <a:solidFill>
                  <a:srgbClr val="FFFFFF"/>
                </a:solidFill>
                <a:latin typeface="Arial MT"/>
                <a:cs typeface="Arial MT"/>
              </a:rPr>
              <a:t> the 	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previous</a:t>
            </a:r>
            <a:r>
              <a:rPr sz="12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spc="-20" dirty="0">
                <a:solidFill>
                  <a:srgbClr val="FFFFFF"/>
                </a:solidFill>
                <a:latin typeface="Arial MT"/>
                <a:cs typeface="Arial MT"/>
              </a:rPr>
              <a:t>one.</a:t>
            </a:r>
            <a:endParaRPr sz="1200" dirty="0">
              <a:latin typeface="Arial MT"/>
              <a:cs typeface="Arial MT"/>
            </a:endParaRPr>
          </a:p>
          <a:p>
            <a:pPr marL="244475" marR="43180" indent="-231775">
              <a:lnSpc>
                <a:spcPts val="1680"/>
              </a:lnSpc>
              <a:spcBef>
                <a:spcPts val="25"/>
              </a:spcBef>
              <a:buSzPct val="91666"/>
              <a:buAutoNum type="arabicPeriod" startAt="4"/>
              <a:tabLst>
                <a:tab pos="247650" algn="l"/>
              </a:tabLst>
            </a:pPr>
            <a:r>
              <a:rPr sz="1200" dirty="0">
                <a:solidFill>
                  <a:srgbClr val="FFA50A"/>
                </a:solidFill>
                <a:latin typeface="Arial MT"/>
                <a:cs typeface="Arial MT"/>
              </a:rPr>
              <a:t>Predictable</a:t>
            </a:r>
            <a:r>
              <a:rPr sz="1200" spc="-35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FFA50A"/>
                </a:solidFill>
                <a:latin typeface="Arial MT"/>
                <a:cs typeface="Arial MT"/>
              </a:rPr>
              <a:t>State</a:t>
            </a:r>
            <a:r>
              <a:rPr sz="1200" spc="-35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FFA50A"/>
                </a:solidFill>
                <a:latin typeface="Arial MT"/>
                <a:cs typeface="Arial MT"/>
              </a:rPr>
              <a:t>Management:</a:t>
            </a:r>
            <a:r>
              <a:rPr sz="1200" spc="-25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Due</a:t>
            </a:r>
            <a:r>
              <a:rPr sz="12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12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its</a:t>
            </a:r>
            <a:r>
              <a:rPr sz="12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strict</a:t>
            </a:r>
            <a:r>
              <a:rPr sz="12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structure,</a:t>
            </a:r>
            <a:r>
              <a:rPr sz="1200" spc="-25" dirty="0">
                <a:solidFill>
                  <a:srgbClr val="FFFFFF"/>
                </a:solidFill>
                <a:latin typeface="Arial MT"/>
                <a:cs typeface="Arial MT"/>
              </a:rPr>
              <a:t> it 	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leads</a:t>
            </a:r>
            <a:r>
              <a:rPr sz="12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12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more</a:t>
            </a:r>
            <a:r>
              <a:rPr sz="12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02FF00"/>
                </a:solidFill>
                <a:latin typeface="Arial MT"/>
                <a:cs typeface="Arial MT"/>
              </a:rPr>
              <a:t>predictable</a:t>
            </a:r>
            <a:r>
              <a:rPr sz="1200" spc="-3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02FF00"/>
                </a:solidFill>
                <a:latin typeface="Arial MT"/>
                <a:cs typeface="Arial MT"/>
              </a:rPr>
              <a:t>and</a:t>
            </a:r>
            <a:r>
              <a:rPr sz="1200" spc="-3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02FF00"/>
                </a:solidFill>
                <a:latin typeface="Arial MT"/>
                <a:cs typeface="Arial MT"/>
              </a:rPr>
              <a:t>maintainable</a:t>
            </a:r>
            <a:r>
              <a:rPr sz="1200" spc="-3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200" spc="-20" dirty="0">
                <a:solidFill>
                  <a:srgbClr val="02FF00"/>
                </a:solidFill>
                <a:latin typeface="Arial MT"/>
                <a:cs typeface="Arial MT"/>
              </a:rPr>
              <a:t>state</a:t>
            </a:r>
            <a:endParaRPr sz="1200" dirty="0">
              <a:latin typeface="Arial MT"/>
              <a:cs typeface="Arial MT"/>
            </a:endParaRPr>
          </a:p>
          <a:p>
            <a:pPr marL="247650">
              <a:lnSpc>
                <a:spcPct val="100000"/>
              </a:lnSpc>
              <a:spcBef>
                <a:spcPts val="170"/>
              </a:spcBef>
            </a:pPr>
            <a:r>
              <a:rPr sz="1200" spc="-10" dirty="0">
                <a:solidFill>
                  <a:srgbClr val="02FF00"/>
                </a:solidFill>
                <a:latin typeface="Arial MT"/>
                <a:cs typeface="Arial MT"/>
              </a:rPr>
              <a:t>management</a:t>
            </a:r>
            <a:r>
              <a:rPr sz="1200" spc="-10" dirty="0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12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49587" y="76432"/>
            <a:ext cx="3044825" cy="497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36.</a:t>
            </a:r>
            <a:r>
              <a:rPr spc="-45" dirty="0"/>
              <a:t> </a:t>
            </a:r>
            <a:r>
              <a:rPr dirty="0"/>
              <a:t>Use</a:t>
            </a:r>
            <a:r>
              <a:rPr spc="-30" dirty="0"/>
              <a:t> </a:t>
            </a:r>
            <a:r>
              <a:rPr spc="-10" dirty="0"/>
              <a:t>Reducer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61528" y="1219200"/>
            <a:ext cx="4216400" cy="27051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77912" y="97490"/>
            <a:ext cx="6988176" cy="75539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07110">
              <a:lnSpc>
                <a:spcPct val="100000"/>
              </a:lnSpc>
              <a:spcBef>
                <a:spcPts val="100"/>
              </a:spcBef>
            </a:pPr>
            <a:r>
              <a:rPr sz="3900" dirty="0"/>
              <a:t>Project:</a:t>
            </a:r>
            <a:r>
              <a:rPr sz="3900" spc="50" dirty="0"/>
              <a:t> </a:t>
            </a:r>
            <a:r>
              <a:rPr sz="3900" dirty="0"/>
              <a:t>Social</a:t>
            </a:r>
            <a:r>
              <a:rPr sz="3900" spc="50" dirty="0"/>
              <a:t> </a:t>
            </a:r>
            <a:r>
              <a:rPr sz="3900" spc="-10" dirty="0"/>
              <a:t>Media</a:t>
            </a:r>
            <a:endParaRPr sz="3900" dirty="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71600" y="1005286"/>
            <a:ext cx="6162097" cy="3547664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77912" y="209550"/>
            <a:ext cx="6988176" cy="48987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86155">
              <a:lnSpc>
                <a:spcPct val="100000"/>
              </a:lnSpc>
              <a:spcBef>
                <a:spcPts val="100"/>
              </a:spcBef>
            </a:pPr>
            <a:r>
              <a:rPr dirty="0"/>
              <a:t>37</a:t>
            </a:r>
            <a:r>
              <a:rPr lang="en-US" dirty="0"/>
              <a:t>.</a:t>
            </a:r>
            <a:r>
              <a:rPr spc="-85" dirty="0"/>
              <a:t> </a:t>
            </a:r>
            <a:r>
              <a:rPr dirty="0"/>
              <a:t>Introducing</a:t>
            </a:r>
            <a:r>
              <a:rPr spc="-85" dirty="0"/>
              <a:t> </a:t>
            </a:r>
            <a:r>
              <a:rPr dirty="0"/>
              <a:t>Dummy</a:t>
            </a:r>
            <a:r>
              <a:rPr spc="-85" dirty="0"/>
              <a:t> </a:t>
            </a:r>
            <a:r>
              <a:rPr spc="-25" dirty="0"/>
              <a:t>API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1000" y="1047750"/>
            <a:ext cx="7772399" cy="321708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77908" y="146553"/>
            <a:ext cx="6988176" cy="755396"/>
          </a:xfrm>
          <a:prstGeom prst="rect">
            <a:avLst/>
          </a:prstGeom>
        </p:spPr>
        <p:txBody>
          <a:bodyPr vert="horz" wrap="square" lIns="0" tIns="102616" rIns="0" bIns="0" rtlCol="0">
            <a:spAutoFit/>
          </a:bodyPr>
          <a:lstStyle/>
          <a:p>
            <a:pPr marL="191008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02FF00"/>
                </a:solidFill>
              </a:rPr>
              <a:t>5.</a:t>
            </a:r>
            <a:r>
              <a:rPr sz="3600" spc="-30" dirty="0">
                <a:solidFill>
                  <a:srgbClr val="02FF00"/>
                </a:solidFill>
              </a:rPr>
              <a:t> </a:t>
            </a:r>
            <a:r>
              <a:rPr sz="3600" dirty="0"/>
              <a:t>JS</a:t>
            </a:r>
            <a:r>
              <a:rPr sz="3600" spc="-30" dirty="0"/>
              <a:t> </a:t>
            </a:r>
            <a:r>
              <a:rPr sz="3600" dirty="0">
                <a:solidFill>
                  <a:srgbClr val="FFFFFF"/>
                </a:solidFill>
              </a:rPr>
              <a:t>Vs</a:t>
            </a:r>
            <a:r>
              <a:rPr sz="3600" spc="-30" dirty="0">
                <a:solidFill>
                  <a:srgbClr val="FFFFFF"/>
                </a:solidFill>
              </a:rPr>
              <a:t> </a:t>
            </a:r>
            <a:r>
              <a:rPr sz="3600" spc="-10" dirty="0">
                <a:solidFill>
                  <a:srgbClr val="02FF00"/>
                </a:solidFill>
              </a:rPr>
              <a:t>React</a:t>
            </a:r>
            <a:endParaRPr sz="3600" dirty="0"/>
          </a:p>
        </p:txBody>
      </p:sp>
      <p:sp>
        <p:nvSpPr>
          <p:cNvPr id="3" name="object 3"/>
          <p:cNvSpPr txBox="1"/>
          <p:nvPr/>
        </p:nvSpPr>
        <p:spPr>
          <a:xfrm>
            <a:off x="925035" y="3714750"/>
            <a:ext cx="7293925" cy="1046890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374650" marR="5080" indent="-361950">
              <a:lnSpc>
                <a:spcPct val="111600"/>
              </a:lnSpc>
              <a:spcBef>
                <a:spcPts val="20"/>
              </a:spcBef>
              <a:buClr>
                <a:srgbClr val="FFFFFF"/>
              </a:buClr>
              <a:buSzPct val="105000"/>
              <a:buAutoNum type="arabicPeriod"/>
              <a:tabLst>
                <a:tab pos="374650" algn="l"/>
              </a:tabLst>
            </a:pPr>
            <a:r>
              <a:rPr sz="2000" dirty="0">
                <a:solidFill>
                  <a:srgbClr val="FFA50A"/>
                </a:solidFill>
                <a:latin typeface="Arial MT"/>
                <a:cs typeface="Arial MT"/>
              </a:rPr>
              <a:t>JS</a:t>
            </a:r>
            <a:r>
              <a:rPr sz="2000" spc="-45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A50A"/>
                </a:solidFill>
                <a:latin typeface="Arial MT"/>
                <a:cs typeface="Arial MT"/>
              </a:rPr>
              <a:t>is</a:t>
            </a:r>
            <a:r>
              <a:rPr sz="2000" spc="-45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A50A"/>
                </a:solidFill>
                <a:latin typeface="Arial MT"/>
                <a:cs typeface="Arial MT"/>
              </a:rPr>
              <a:t>imperative:</a:t>
            </a:r>
            <a:r>
              <a:rPr sz="2000" spc="-50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You</a:t>
            </a:r>
            <a:r>
              <a:rPr sz="20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define</a:t>
            </a:r>
            <a:r>
              <a:rPr sz="20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02FF00"/>
                </a:solidFill>
                <a:latin typeface="Arial MT"/>
                <a:cs typeface="Arial MT"/>
              </a:rPr>
              <a:t>steps</a:t>
            </a:r>
            <a:r>
              <a:rPr sz="2000" spc="-5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20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reach</a:t>
            </a:r>
            <a:r>
              <a:rPr sz="20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your</a:t>
            </a:r>
            <a:r>
              <a:rPr sz="20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10" dirty="0">
                <a:solidFill>
                  <a:srgbClr val="02FF00"/>
                </a:solidFill>
                <a:latin typeface="Arial MT"/>
                <a:cs typeface="Arial MT"/>
              </a:rPr>
              <a:t>desired state</a:t>
            </a:r>
            <a:r>
              <a:rPr sz="2000" spc="-10" dirty="0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2000" dirty="0">
              <a:latin typeface="Arial MT"/>
              <a:cs typeface="Arial MT"/>
            </a:endParaRPr>
          </a:p>
          <a:p>
            <a:pPr marL="374650" marR="90170" indent="-361950">
              <a:lnSpc>
                <a:spcPts val="2810"/>
              </a:lnSpc>
              <a:spcBef>
                <a:spcPts val="70"/>
              </a:spcBef>
              <a:buClr>
                <a:srgbClr val="FFFFFF"/>
              </a:buClr>
              <a:buSzPct val="105000"/>
              <a:buAutoNum type="arabicPeriod"/>
              <a:tabLst>
                <a:tab pos="374650" algn="l"/>
              </a:tabLst>
            </a:pPr>
            <a:r>
              <a:rPr sz="2000" dirty="0">
                <a:solidFill>
                  <a:srgbClr val="FFA50A"/>
                </a:solidFill>
                <a:latin typeface="Arial MT"/>
                <a:cs typeface="Arial MT"/>
              </a:rPr>
              <a:t>React</a:t>
            </a:r>
            <a:r>
              <a:rPr sz="2000" spc="-55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A50A"/>
                </a:solidFill>
                <a:latin typeface="Arial MT"/>
                <a:cs typeface="Arial MT"/>
              </a:rPr>
              <a:t>is</a:t>
            </a:r>
            <a:r>
              <a:rPr sz="2000" spc="-50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A50A"/>
                </a:solidFill>
                <a:latin typeface="Arial MT"/>
                <a:cs typeface="Arial MT"/>
              </a:rPr>
              <a:t>Declarative:</a:t>
            </a:r>
            <a:r>
              <a:rPr sz="2000" spc="-50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You</a:t>
            </a:r>
            <a:r>
              <a:rPr sz="20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define</a:t>
            </a:r>
            <a:r>
              <a:rPr sz="20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0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02FF00"/>
                </a:solidFill>
                <a:latin typeface="Arial MT"/>
                <a:cs typeface="Arial MT"/>
              </a:rPr>
              <a:t>target</a:t>
            </a:r>
            <a:r>
              <a:rPr sz="2000" spc="-5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02FF00"/>
                </a:solidFill>
                <a:latin typeface="Arial MT"/>
                <a:cs typeface="Arial MT"/>
              </a:rPr>
              <a:t>UI</a:t>
            </a:r>
            <a:r>
              <a:rPr sz="2000" spc="-55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02FF00"/>
                </a:solidFill>
                <a:latin typeface="Arial MT"/>
                <a:cs typeface="Arial MT"/>
              </a:rPr>
              <a:t>state</a:t>
            </a:r>
            <a:r>
              <a:rPr sz="2000" spc="-5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2000" spc="-25" dirty="0">
                <a:solidFill>
                  <a:srgbClr val="FFFFFF"/>
                </a:solidFill>
                <a:latin typeface="Arial MT"/>
                <a:cs typeface="Arial MT"/>
              </a:rPr>
              <a:t>and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then</a:t>
            </a:r>
            <a:r>
              <a:rPr sz="20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react</a:t>
            </a:r>
            <a:r>
              <a:rPr sz="20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figures</a:t>
            </a:r>
            <a:r>
              <a:rPr sz="20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out</a:t>
            </a:r>
            <a:r>
              <a:rPr sz="20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how</a:t>
            </a:r>
            <a:r>
              <a:rPr sz="20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20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reach</a:t>
            </a:r>
            <a:r>
              <a:rPr sz="20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that</a:t>
            </a:r>
            <a:r>
              <a:rPr sz="20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Arial MT"/>
                <a:cs typeface="Arial MT"/>
              </a:rPr>
              <a:t>state.</a:t>
            </a:r>
            <a:endParaRPr sz="2000" dirty="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02264" y="524251"/>
            <a:ext cx="6139465" cy="3190499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79748" y="971550"/>
            <a:ext cx="5611452" cy="1501500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 marL="247015" indent="-234315">
              <a:lnSpc>
                <a:spcPct val="100000"/>
              </a:lnSpc>
              <a:spcBef>
                <a:spcPts val="409"/>
              </a:spcBef>
              <a:buSzPct val="92857"/>
              <a:buAutoNum type="arabicPeriod"/>
              <a:tabLst>
                <a:tab pos="247015" algn="l"/>
              </a:tabLst>
            </a:pPr>
            <a:r>
              <a:rPr sz="1400" dirty="0">
                <a:solidFill>
                  <a:srgbClr val="FFA50A"/>
                </a:solidFill>
                <a:latin typeface="Arial MT"/>
                <a:cs typeface="Arial MT"/>
              </a:rPr>
              <a:t>fetch:</a:t>
            </a:r>
            <a:r>
              <a:rPr sz="1400" spc="-35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Modern</a:t>
            </a:r>
            <a:r>
              <a:rPr sz="14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2FF00"/>
                </a:solidFill>
                <a:latin typeface="Arial MT"/>
                <a:cs typeface="Arial MT"/>
              </a:rPr>
              <a:t>JavaScript</a:t>
            </a:r>
            <a:r>
              <a:rPr sz="1400" spc="-3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API</a:t>
            </a:r>
            <a:r>
              <a:rPr sz="14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for</a:t>
            </a:r>
            <a:r>
              <a:rPr sz="14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network</a:t>
            </a:r>
            <a:r>
              <a:rPr sz="14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Arial MT"/>
                <a:cs typeface="Arial MT"/>
              </a:rPr>
              <a:t>requests.</a:t>
            </a:r>
            <a:endParaRPr sz="1400" dirty="0">
              <a:latin typeface="Arial MT"/>
              <a:cs typeface="Arial MT"/>
            </a:endParaRPr>
          </a:p>
          <a:p>
            <a:pPr marL="247650" marR="474345" indent="-234950">
              <a:lnSpc>
                <a:spcPct val="112900"/>
              </a:lnSpc>
              <a:spcBef>
                <a:spcPts val="95"/>
              </a:spcBef>
              <a:buSzPct val="92857"/>
              <a:buAutoNum type="arabicPeriod"/>
              <a:tabLst>
                <a:tab pos="247650" algn="l"/>
              </a:tabLst>
            </a:pPr>
            <a:r>
              <a:rPr sz="1400" spc="-10" dirty="0">
                <a:solidFill>
                  <a:srgbClr val="FFA50A"/>
                </a:solidFill>
                <a:latin typeface="Arial MT"/>
                <a:cs typeface="Arial MT"/>
              </a:rPr>
              <a:t>Promise-</a:t>
            </a:r>
            <a:r>
              <a:rPr sz="1400" dirty="0">
                <a:solidFill>
                  <a:srgbClr val="FFA50A"/>
                </a:solidFill>
                <a:latin typeface="Arial MT"/>
                <a:cs typeface="Arial MT"/>
              </a:rPr>
              <a:t>Based:</a:t>
            </a:r>
            <a:r>
              <a:rPr sz="1400" spc="-20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Returns</a:t>
            </a:r>
            <a:r>
              <a:rPr sz="1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1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2FF00"/>
                </a:solidFill>
                <a:latin typeface="Arial MT"/>
                <a:cs typeface="Arial MT"/>
              </a:rPr>
              <a:t>Promise</a:t>
            </a:r>
            <a:r>
              <a:rPr sz="1400" spc="-2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with</a:t>
            </a:r>
            <a:r>
              <a:rPr sz="14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1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Arial MT"/>
                <a:cs typeface="Arial MT"/>
              </a:rPr>
              <a:t>Response object.</a:t>
            </a:r>
            <a:endParaRPr sz="1400" dirty="0">
              <a:latin typeface="Arial MT"/>
              <a:cs typeface="Arial MT"/>
            </a:endParaRPr>
          </a:p>
          <a:p>
            <a:pPr marL="247015" indent="-234315">
              <a:lnSpc>
                <a:spcPct val="100000"/>
              </a:lnSpc>
              <a:spcBef>
                <a:spcPts val="215"/>
              </a:spcBef>
              <a:buSzPct val="92857"/>
              <a:buAutoNum type="arabicPeriod"/>
              <a:tabLst>
                <a:tab pos="247015" algn="l"/>
              </a:tabLst>
            </a:pPr>
            <a:r>
              <a:rPr sz="1400" dirty="0">
                <a:solidFill>
                  <a:srgbClr val="FFA50A"/>
                </a:solidFill>
                <a:latin typeface="Arial MT"/>
                <a:cs typeface="Arial MT"/>
              </a:rPr>
              <a:t>Usage:</a:t>
            </a:r>
            <a:r>
              <a:rPr sz="1400" spc="-30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Default</a:t>
            </a:r>
            <a:r>
              <a:rPr sz="14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is</a:t>
            </a:r>
            <a:r>
              <a:rPr sz="14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2FF00"/>
                </a:solidFill>
                <a:latin typeface="Arial MT"/>
                <a:cs typeface="Arial MT"/>
              </a:rPr>
              <a:t>GET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r>
              <a:rPr sz="14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For</a:t>
            </a:r>
            <a:r>
              <a:rPr sz="14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POST</a:t>
            </a:r>
            <a:r>
              <a:rPr sz="14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use</a:t>
            </a:r>
            <a:r>
              <a:rPr sz="14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2FF00"/>
                </a:solidFill>
                <a:latin typeface="Arial MT"/>
                <a:cs typeface="Arial MT"/>
              </a:rPr>
              <a:t>method:</a:t>
            </a:r>
            <a:r>
              <a:rPr sz="1400" spc="-3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02FF00"/>
                </a:solidFill>
                <a:latin typeface="Arial MT"/>
                <a:cs typeface="Arial MT"/>
              </a:rPr>
              <a:t>'POST'</a:t>
            </a:r>
            <a:endParaRPr sz="1400" dirty="0">
              <a:latin typeface="Arial MT"/>
              <a:cs typeface="Arial MT"/>
            </a:endParaRPr>
          </a:p>
          <a:p>
            <a:pPr marL="247015" indent="-234315">
              <a:lnSpc>
                <a:spcPct val="100000"/>
              </a:lnSpc>
              <a:spcBef>
                <a:spcPts val="340"/>
              </a:spcBef>
              <a:buSzPct val="92857"/>
              <a:buAutoNum type="arabicPeriod"/>
              <a:tabLst>
                <a:tab pos="247015" algn="l"/>
              </a:tabLst>
            </a:pPr>
            <a:r>
              <a:rPr sz="1400" dirty="0">
                <a:solidFill>
                  <a:srgbClr val="FFA50A"/>
                </a:solidFill>
                <a:latin typeface="Arial MT"/>
                <a:cs typeface="Arial MT"/>
              </a:rPr>
              <a:t>Response:</a:t>
            </a:r>
            <a:r>
              <a:rPr sz="1400" spc="-40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Use</a:t>
            </a:r>
            <a:r>
              <a:rPr sz="14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2FF00"/>
                </a:solidFill>
                <a:latin typeface="Arial MT"/>
                <a:cs typeface="Arial MT"/>
              </a:rPr>
              <a:t>.then()</a:t>
            </a:r>
            <a:r>
              <a:rPr sz="1400" spc="-4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14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2FF00"/>
                </a:solidFill>
                <a:latin typeface="Arial MT"/>
                <a:cs typeface="Arial MT"/>
              </a:rPr>
              <a:t>response.json()</a:t>
            </a:r>
            <a:r>
              <a:rPr sz="1400" spc="-4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for</a:t>
            </a:r>
            <a:r>
              <a:rPr sz="14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JSON</a:t>
            </a:r>
            <a:r>
              <a:rPr sz="14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Arial MT"/>
                <a:cs typeface="Arial MT"/>
              </a:rPr>
              <a:t>data.</a:t>
            </a:r>
            <a:endParaRPr sz="1400" dirty="0">
              <a:latin typeface="Arial MT"/>
              <a:cs typeface="Arial MT"/>
            </a:endParaRPr>
          </a:p>
          <a:p>
            <a:pPr marL="247015" indent="-234315">
              <a:lnSpc>
                <a:spcPct val="100000"/>
              </a:lnSpc>
              <a:spcBef>
                <a:spcPts val="215"/>
              </a:spcBef>
              <a:buSzPct val="92857"/>
              <a:buAutoNum type="arabicPeriod"/>
              <a:tabLst>
                <a:tab pos="247015" algn="l"/>
              </a:tabLst>
            </a:pPr>
            <a:r>
              <a:rPr sz="1400" dirty="0">
                <a:solidFill>
                  <a:srgbClr val="FFA50A"/>
                </a:solidFill>
                <a:latin typeface="Arial MT"/>
                <a:cs typeface="Arial MT"/>
              </a:rPr>
              <a:t>Errors:</a:t>
            </a:r>
            <a:r>
              <a:rPr sz="1400" spc="-30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0000"/>
                </a:solidFill>
                <a:latin typeface="Arial MT"/>
                <a:cs typeface="Arial MT"/>
              </a:rPr>
              <a:t>Doesn't</a:t>
            </a:r>
            <a:r>
              <a:rPr sz="1400" spc="-3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0000"/>
                </a:solidFill>
                <a:latin typeface="Arial MT"/>
                <a:cs typeface="Arial MT"/>
              </a:rPr>
              <a:t>reject</a:t>
            </a:r>
            <a:r>
              <a:rPr sz="1400" spc="-3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on</a:t>
            </a:r>
            <a:r>
              <a:rPr sz="14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HTTP</a:t>
            </a:r>
            <a:r>
              <a:rPr sz="14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errors.</a:t>
            </a:r>
            <a:r>
              <a:rPr sz="14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Check</a:t>
            </a:r>
            <a:r>
              <a:rPr sz="14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02FF00"/>
                </a:solidFill>
                <a:latin typeface="Arial MT"/>
                <a:cs typeface="Arial MT"/>
              </a:rPr>
              <a:t>response.ok</a:t>
            </a:r>
            <a:r>
              <a:rPr sz="1400" spc="-10" dirty="0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1400" dirty="0">
              <a:latin typeface="Arial MT"/>
              <a:cs typeface="Arial MT"/>
            </a:endParaRPr>
          </a:p>
          <a:p>
            <a:pPr marL="247015" indent="-234315">
              <a:lnSpc>
                <a:spcPct val="100000"/>
              </a:lnSpc>
              <a:spcBef>
                <a:spcPts val="215"/>
              </a:spcBef>
              <a:buSzPct val="92857"/>
              <a:buAutoNum type="arabicPeriod"/>
              <a:tabLst>
                <a:tab pos="247015" algn="l"/>
              </a:tabLst>
            </a:pPr>
            <a:r>
              <a:rPr sz="1400" dirty="0">
                <a:solidFill>
                  <a:srgbClr val="FFA50A"/>
                </a:solidFill>
                <a:latin typeface="Arial MT"/>
                <a:cs typeface="Arial MT"/>
              </a:rPr>
              <a:t>Headers:</a:t>
            </a:r>
            <a:r>
              <a:rPr sz="1400" spc="-35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Managed</a:t>
            </a:r>
            <a:r>
              <a:rPr sz="14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using</a:t>
            </a:r>
            <a:r>
              <a:rPr sz="14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14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2FF00"/>
                </a:solidFill>
                <a:latin typeface="Arial MT"/>
                <a:cs typeface="Arial MT"/>
              </a:rPr>
              <a:t>Headers</a:t>
            </a:r>
            <a:r>
              <a:rPr sz="1400" spc="-35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400" spc="-20" dirty="0">
                <a:solidFill>
                  <a:srgbClr val="02FF00"/>
                </a:solidFill>
                <a:latin typeface="Arial MT"/>
                <a:cs typeface="Arial MT"/>
              </a:rPr>
              <a:t>API</a:t>
            </a:r>
            <a:r>
              <a:rPr sz="1400" spc="-20" dirty="0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14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77912" y="180539"/>
            <a:ext cx="6988176" cy="75539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57555">
              <a:lnSpc>
                <a:spcPct val="100000"/>
              </a:lnSpc>
              <a:spcBef>
                <a:spcPts val="100"/>
              </a:spcBef>
            </a:pPr>
            <a:r>
              <a:rPr dirty="0"/>
              <a:t>38.</a:t>
            </a:r>
            <a:r>
              <a:rPr spc="-65" dirty="0"/>
              <a:t> </a:t>
            </a:r>
            <a:r>
              <a:rPr dirty="0"/>
              <a:t>Data</a:t>
            </a:r>
            <a:r>
              <a:rPr spc="-65" dirty="0"/>
              <a:t> </a:t>
            </a:r>
            <a:r>
              <a:rPr dirty="0"/>
              <a:t>fetching</a:t>
            </a:r>
            <a:r>
              <a:rPr spc="-60" dirty="0"/>
              <a:t> </a:t>
            </a:r>
            <a:r>
              <a:rPr dirty="0">
                <a:solidFill>
                  <a:srgbClr val="FFFFFF"/>
                </a:solidFill>
              </a:rPr>
              <a:t>using</a:t>
            </a:r>
            <a:r>
              <a:rPr spc="-65" dirty="0">
                <a:solidFill>
                  <a:srgbClr val="FFFFFF"/>
                </a:solidFill>
              </a:rPr>
              <a:t> </a:t>
            </a:r>
            <a:r>
              <a:rPr spc="-10" dirty="0">
                <a:solidFill>
                  <a:srgbClr val="02FF00"/>
                </a:solidFill>
              </a:rPr>
              <a:t>Fetch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74632" y="2266950"/>
            <a:ext cx="3773055" cy="2428633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8600" y="819150"/>
            <a:ext cx="4427855" cy="24885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7650" marR="290830" indent="-234950">
              <a:lnSpc>
                <a:spcPct val="118600"/>
              </a:lnSpc>
              <a:spcBef>
                <a:spcPts val="100"/>
              </a:spcBef>
              <a:buSzPct val="92857"/>
              <a:buAutoNum type="arabicPeriod"/>
              <a:tabLst>
                <a:tab pos="247650" algn="l"/>
              </a:tabLst>
            </a:pPr>
            <a:r>
              <a:rPr sz="1400" dirty="0">
                <a:solidFill>
                  <a:srgbClr val="FFA50A"/>
                </a:solidFill>
                <a:latin typeface="Arial MT"/>
                <a:cs typeface="Arial MT"/>
              </a:rPr>
              <a:t>In</a:t>
            </a:r>
            <a:r>
              <a:rPr sz="1400" spc="-20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FFA50A"/>
                </a:solidFill>
                <a:latin typeface="Arial MT"/>
                <a:cs typeface="Arial MT"/>
              </a:rPr>
              <a:t>function-</a:t>
            </a:r>
            <a:r>
              <a:rPr sz="1400" dirty="0">
                <a:solidFill>
                  <a:srgbClr val="FFA50A"/>
                </a:solidFill>
                <a:latin typeface="Arial MT"/>
                <a:cs typeface="Arial MT"/>
              </a:rPr>
              <a:t>based</a:t>
            </a:r>
            <a:r>
              <a:rPr sz="1400" spc="-20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components,</a:t>
            </a:r>
            <a:r>
              <a:rPr sz="1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2FF00"/>
                </a:solidFill>
                <a:latin typeface="Arial MT"/>
                <a:cs typeface="Arial MT"/>
              </a:rPr>
              <a:t>useEffect</a:t>
            </a:r>
            <a:r>
              <a:rPr sz="1400" spc="-2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Arial MT"/>
                <a:cs typeface="Arial MT"/>
              </a:rPr>
              <a:t>handles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side</a:t>
            </a:r>
            <a:r>
              <a:rPr sz="14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effects</a:t>
            </a:r>
            <a:r>
              <a:rPr sz="14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like</a:t>
            </a:r>
            <a:r>
              <a:rPr sz="14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2FF00"/>
                </a:solidFill>
                <a:latin typeface="Arial MT"/>
                <a:cs typeface="Arial MT"/>
              </a:rPr>
              <a:t>data</a:t>
            </a:r>
            <a:r>
              <a:rPr sz="1400" spc="-2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2FF00"/>
                </a:solidFill>
                <a:latin typeface="Arial MT"/>
                <a:cs typeface="Arial MT"/>
              </a:rPr>
              <a:t>fetching</a:t>
            </a:r>
            <a:r>
              <a:rPr sz="1400" spc="-25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2FF00"/>
                </a:solidFill>
                <a:latin typeface="Arial MT"/>
                <a:cs typeface="Arial MT"/>
              </a:rPr>
              <a:t>or</a:t>
            </a:r>
            <a:r>
              <a:rPr sz="1400" spc="-3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2FF00"/>
                </a:solidFill>
                <a:latin typeface="Arial MT"/>
                <a:cs typeface="Arial MT"/>
              </a:rPr>
              <a:t>event</a:t>
            </a:r>
            <a:r>
              <a:rPr sz="1400" spc="-2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02FF00"/>
                </a:solidFill>
                <a:latin typeface="Arial MT"/>
                <a:cs typeface="Arial MT"/>
              </a:rPr>
              <a:t>listeners</a:t>
            </a:r>
            <a:r>
              <a:rPr sz="1400" spc="-10" dirty="0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1400" dirty="0">
              <a:latin typeface="Arial MT"/>
              <a:cs typeface="Arial MT"/>
            </a:endParaRPr>
          </a:p>
          <a:p>
            <a:pPr marL="247650" marR="271780" indent="-234950">
              <a:lnSpc>
                <a:spcPts val="1920"/>
              </a:lnSpc>
              <a:spcBef>
                <a:spcPts val="80"/>
              </a:spcBef>
              <a:buSzPct val="92857"/>
              <a:buAutoNum type="arabicPeriod"/>
              <a:tabLst>
                <a:tab pos="247650" algn="l"/>
              </a:tabLst>
            </a:pPr>
            <a:r>
              <a:rPr sz="1400" dirty="0">
                <a:solidFill>
                  <a:srgbClr val="FFA50A"/>
                </a:solidFill>
                <a:latin typeface="Arial MT"/>
                <a:cs typeface="Arial MT"/>
              </a:rPr>
              <a:t>useEffect</a:t>
            </a:r>
            <a:r>
              <a:rPr sz="1400" spc="-35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runs</a:t>
            </a:r>
            <a:r>
              <a:rPr sz="14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automatically</a:t>
            </a:r>
            <a:r>
              <a:rPr sz="14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2FF00"/>
                </a:solidFill>
                <a:latin typeface="Arial MT"/>
                <a:cs typeface="Arial MT"/>
              </a:rPr>
              <a:t>after</a:t>
            </a:r>
            <a:r>
              <a:rPr sz="1400" spc="-4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2FF00"/>
                </a:solidFill>
                <a:latin typeface="Arial MT"/>
                <a:cs typeface="Arial MT"/>
              </a:rPr>
              <a:t>every</a:t>
            </a:r>
            <a:r>
              <a:rPr sz="1400" spc="-3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2FF00"/>
                </a:solidFill>
                <a:latin typeface="Arial MT"/>
                <a:cs typeface="Arial MT"/>
              </a:rPr>
              <a:t>render</a:t>
            </a:r>
            <a:r>
              <a:rPr sz="1400" spc="-4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400" spc="-25" dirty="0">
                <a:solidFill>
                  <a:srgbClr val="FFFFFF"/>
                </a:solidFill>
                <a:latin typeface="Arial MT"/>
                <a:cs typeface="Arial MT"/>
              </a:rPr>
              <a:t>by </a:t>
            </a:r>
            <a:r>
              <a:rPr sz="1400" spc="-10" dirty="0">
                <a:solidFill>
                  <a:srgbClr val="FFFFFF"/>
                </a:solidFill>
                <a:latin typeface="Arial MT"/>
                <a:cs typeface="Arial MT"/>
              </a:rPr>
              <a:t>default.</a:t>
            </a:r>
            <a:endParaRPr sz="1400" dirty="0">
              <a:latin typeface="Arial MT"/>
              <a:cs typeface="Arial MT"/>
            </a:endParaRPr>
          </a:p>
          <a:p>
            <a:pPr marL="247650" marR="5080" indent="-234950">
              <a:lnSpc>
                <a:spcPts val="1900"/>
              </a:lnSpc>
              <a:spcBef>
                <a:spcPts val="85"/>
              </a:spcBef>
              <a:buSzPct val="92857"/>
              <a:buAutoNum type="arabicPeriod"/>
              <a:tabLst>
                <a:tab pos="247650" algn="l"/>
              </a:tabLst>
            </a:pPr>
            <a:r>
              <a:rPr sz="1400" dirty="0">
                <a:solidFill>
                  <a:srgbClr val="FFA50A"/>
                </a:solidFill>
                <a:latin typeface="Arial MT"/>
                <a:cs typeface="Arial MT"/>
              </a:rPr>
              <a:t>By</a:t>
            </a:r>
            <a:r>
              <a:rPr sz="1400" spc="-35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A50A"/>
                </a:solidFill>
                <a:latin typeface="Arial MT"/>
                <a:cs typeface="Arial MT"/>
              </a:rPr>
              <a:t>providing</a:t>
            </a:r>
            <a:r>
              <a:rPr sz="1400" spc="-30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14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2FF00"/>
                </a:solidFill>
                <a:latin typeface="Arial MT"/>
                <a:cs typeface="Arial MT"/>
              </a:rPr>
              <a:t>dependency</a:t>
            </a:r>
            <a:r>
              <a:rPr sz="1400" spc="-3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2FF00"/>
                </a:solidFill>
                <a:latin typeface="Arial MT"/>
                <a:cs typeface="Arial MT"/>
              </a:rPr>
              <a:t>array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,</a:t>
            </a:r>
            <a:r>
              <a:rPr sz="14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useEffect</a:t>
            </a:r>
            <a:r>
              <a:rPr sz="14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will</a:t>
            </a:r>
            <a:r>
              <a:rPr sz="14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20" dirty="0">
                <a:solidFill>
                  <a:srgbClr val="FFFFFF"/>
                </a:solidFill>
                <a:latin typeface="Arial MT"/>
                <a:cs typeface="Arial MT"/>
              </a:rPr>
              <a:t>only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run</a:t>
            </a:r>
            <a:r>
              <a:rPr sz="14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when</a:t>
            </a:r>
            <a:r>
              <a:rPr sz="14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specified</a:t>
            </a:r>
            <a:r>
              <a:rPr sz="14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2FF00"/>
                </a:solidFill>
                <a:latin typeface="Arial MT"/>
                <a:cs typeface="Arial MT"/>
              </a:rPr>
              <a:t>variables</a:t>
            </a:r>
            <a:r>
              <a:rPr sz="1400" spc="-3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2FF00"/>
                </a:solidFill>
                <a:latin typeface="Arial MT"/>
                <a:cs typeface="Arial MT"/>
              </a:rPr>
              <a:t>change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r>
              <a:rPr sz="14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An</a:t>
            </a:r>
            <a:r>
              <a:rPr sz="14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empty</a:t>
            </a:r>
            <a:r>
              <a:rPr sz="14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Arial MT"/>
                <a:cs typeface="Arial MT"/>
              </a:rPr>
              <a:t>array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means</a:t>
            </a:r>
            <a:r>
              <a:rPr sz="14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1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effect</a:t>
            </a:r>
            <a:r>
              <a:rPr sz="1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runs</a:t>
            </a:r>
            <a:r>
              <a:rPr sz="1400" spc="-20" dirty="0">
                <a:solidFill>
                  <a:srgbClr val="FFFFFF"/>
                </a:solidFill>
                <a:latin typeface="Arial MT"/>
                <a:cs typeface="Arial MT"/>
              </a:rPr>
              <a:t> once.</a:t>
            </a:r>
            <a:endParaRPr sz="1400" dirty="0">
              <a:latin typeface="Arial MT"/>
              <a:cs typeface="Arial MT"/>
            </a:endParaRPr>
          </a:p>
          <a:p>
            <a:pPr marL="247650" marR="386715" indent="-234950">
              <a:lnSpc>
                <a:spcPct val="112900"/>
              </a:lnSpc>
              <a:spcBef>
                <a:spcPts val="10"/>
              </a:spcBef>
              <a:buSzPct val="92857"/>
              <a:buAutoNum type="arabicPeriod"/>
              <a:tabLst>
                <a:tab pos="247650" algn="l"/>
              </a:tabLst>
            </a:pPr>
            <a:r>
              <a:rPr sz="1400" dirty="0">
                <a:solidFill>
                  <a:srgbClr val="FFA50A"/>
                </a:solidFill>
                <a:latin typeface="Arial MT"/>
                <a:cs typeface="Arial MT"/>
              </a:rPr>
              <a:t>Multiple</a:t>
            </a:r>
            <a:r>
              <a:rPr sz="1400" spc="-20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A50A"/>
                </a:solidFill>
                <a:latin typeface="Arial MT"/>
                <a:cs typeface="Arial MT"/>
              </a:rPr>
              <a:t>useEffect</a:t>
            </a:r>
            <a:r>
              <a:rPr sz="1400" spc="-20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A50A"/>
                </a:solidFill>
                <a:latin typeface="Arial MT"/>
                <a:cs typeface="Arial MT"/>
              </a:rPr>
              <a:t>hooks</a:t>
            </a:r>
            <a:r>
              <a:rPr sz="1400" spc="-20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can</a:t>
            </a:r>
            <a:r>
              <a:rPr sz="1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be</a:t>
            </a:r>
            <a:r>
              <a:rPr sz="14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used</a:t>
            </a:r>
            <a:r>
              <a:rPr sz="1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sz="1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1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Arial MT"/>
                <a:cs typeface="Arial MT"/>
              </a:rPr>
              <a:t>single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component</a:t>
            </a:r>
            <a:r>
              <a:rPr sz="14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for</a:t>
            </a:r>
            <a:r>
              <a:rPr sz="14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organizing</a:t>
            </a:r>
            <a:r>
              <a:rPr sz="14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2FF00"/>
                </a:solidFill>
                <a:latin typeface="Arial MT"/>
                <a:cs typeface="Arial MT"/>
              </a:rPr>
              <a:t>different</a:t>
            </a:r>
            <a:r>
              <a:rPr sz="1400" spc="-35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2FF00"/>
                </a:solidFill>
                <a:latin typeface="Arial MT"/>
                <a:cs typeface="Arial MT"/>
              </a:rPr>
              <a:t>side</a:t>
            </a:r>
            <a:r>
              <a:rPr sz="1400" spc="-4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02FF00"/>
                </a:solidFill>
                <a:latin typeface="Arial MT"/>
                <a:cs typeface="Arial MT"/>
              </a:rPr>
              <a:t>effects separately</a:t>
            </a:r>
            <a:r>
              <a:rPr sz="1400" spc="-10" dirty="0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14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344420" y="133350"/>
            <a:ext cx="4455160" cy="497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39.</a:t>
            </a:r>
            <a:r>
              <a:rPr spc="-75" dirty="0"/>
              <a:t> </a:t>
            </a:r>
            <a:r>
              <a:rPr dirty="0">
                <a:solidFill>
                  <a:srgbClr val="E8F3F2"/>
                </a:solidFill>
              </a:rPr>
              <a:t>The</a:t>
            </a:r>
            <a:r>
              <a:rPr spc="-65" dirty="0">
                <a:solidFill>
                  <a:srgbClr val="E8F3F2"/>
                </a:solidFill>
              </a:rPr>
              <a:t> </a:t>
            </a:r>
            <a:r>
              <a:rPr dirty="0"/>
              <a:t>useEffect</a:t>
            </a:r>
            <a:r>
              <a:rPr spc="-70" dirty="0"/>
              <a:t> </a:t>
            </a:r>
            <a:r>
              <a:rPr spc="-20" dirty="0">
                <a:solidFill>
                  <a:srgbClr val="02FF00"/>
                </a:solidFill>
              </a:rPr>
              <a:t>Hook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00600" y="1276350"/>
            <a:ext cx="4197493" cy="3005499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1A02AD-30B4-74B0-4CFA-3E43F1D708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361950"/>
            <a:ext cx="6988176" cy="477054"/>
          </a:xfrm>
        </p:spPr>
        <p:txBody>
          <a:bodyPr/>
          <a:lstStyle/>
          <a:p>
            <a:r>
              <a:rPr lang="en-US" dirty="0"/>
              <a:t>39. More About </a:t>
            </a:r>
            <a:r>
              <a:rPr lang="en-US" dirty="0" err="1"/>
              <a:t>useEffect</a:t>
            </a:r>
            <a:r>
              <a:rPr lang="en-US" dirty="0"/>
              <a:t> </a:t>
            </a:r>
            <a:r>
              <a:rPr lang="en-US" dirty="0">
                <a:solidFill>
                  <a:srgbClr val="00B050"/>
                </a:solidFill>
              </a:rPr>
              <a:t>Hook</a:t>
            </a:r>
            <a:endParaRPr lang="en-IN" dirty="0">
              <a:solidFill>
                <a:srgbClr val="00B050"/>
              </a:solidFill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C82E11CD-6862-8CF3-34E8-5927F9F4744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58346" y="1352550"/>
            <a:ext cx="8427307" cy="2677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ptos Display" panose="020B0004020202020204" pitchFamily="34" charset="0"/>
              </a:rPr>
              <a:t>The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ptos Display" panose="020B0004020202020204" pitchFamily="34" charset="0"/>
              </a:rPr>
              <a:t>useEffect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ptos Display" panose="020B0004020202020204" pitchFamily="34" charset="0"/>
              </a:rPr>
              <a:t> hook becomes important when your component needs to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ptos Display" panose="020B0004020202020204" pitchFamily="34" charset="0"/>
              </a:rPr>
              <a:t>react to changes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ptos Display" panose="020B0004020202020204" pitchFamily="34" charset="0"/>
              </a:rPr>
              <a:t>,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ptos Display" panose="020B0004020202020204" pitchFamily="34" charset="0"/>
              </a:rPr>
              <a:t>interact with external systems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ptos Display" panose="020B0004020202020204" pitchFamily="34" charset="0"/>
              </a:rPr>
              <a:t>, or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ptos Display" panose="020B0004020202020204" pitchFamily="34" charset="0"/>
              </a:rPr>
              <a:t>perform side effects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ptos Display" panose="020B0004020202020204" pitchFamily="34" charset="0"/>
              </a:rPr>
              <a:t> like: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ptos Display" panose="020B00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Fetching data from an API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Setting up a subscription (e.g. WebSocket)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Listening to window events (scroll, resize)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Updating the document title or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localStorage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Handling timers (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setInterval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setTimeout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833293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77911" y="285750"/>
            <a:ext cx="6988176" cy="75539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17269">
              <a:lnSpc>
                <a:spcPct val="100000"/>
              </a:lnSpc>
              <a:spcBef>
                <a:spcPts val="100"/>
              </a:spcBef>
            </a:pPr>
            <a:r>
              <a:rPr dirty="0"/>
              <a:t>40.</a:t>
            </a:r>
            <a:r>
              <a:rPr spc="-60" dirty="0"/>
              <a:t> </a:t>
            </a:r>
            <a:r>
              <a:rPr dirty="0">
                <a:solidFill>
                  <a:srgbClr val="E8F3F2"/>
                </a:solidFill>
              </a:rPr>
              <a:t>Handling</a:t>
            </a:r>
            <a:r>
              <a:rPr spc="-55" dirty="0">
                <a:solidFill>
                  <a:srgbClr val="E8F3F2"/>
                </a:solidFill>
              </a:rPr>
              <a:t> </a:t>
            </a:r>
            <a:r>
              <a:rPr dirty="0"/>
              <a:t>Loading</a:t>
            </a:r>
            <a:r>
              <a:rPr spc="-60" dirty="0"/>
              <a:t> </a:t>
            </a:r>
            <a:r>
              <a:rPr spc="-10" dirty="0">
                <a:solidFill>
                  <a:srgbClr val="02FF00"/>
                </a:solidFill>
              </a:rPr>
              <a:t>State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23237" y="1123950"/>
            <a:ext cx="3297524" cy="3332494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72908" y="4095750"/>
            <a:ext cx="6798181" cy="7143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2999"/>
              </a:lnSpc>
              <a:spcBef>
                <a:spcPts val="100"/>
              </a:spcBef>
            </a:pPr>
            <a:r>
              <a:rPr sz="2000" dirty="0">
                <a:solidFill>
                  <a:srgbClr val="FFA50A"/>
                </a:solidFill>
                <a:latin typeface="Calibri"/>
                <a:cs typeface="Calibri"/>
              </a:rPr>
              <a:t>Returning</a:t>
            </a:r>
            <a:r>
              <a:rPr sz="2000" spc="-50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A50A"/>
                </a:solidFill>
                <a:latin typeface="Calibri"/>
                <a:cs typeface="Calibri"/>
              </a:rPr>
              <a:t>a</a:t>
            </a:r>
            <a:r>
              <a:rPr sz="2000" spc="-40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A50A"/>
                </a:solidFill>
                <a:latin typeface="Calibri"/>
                <a:cs typeface="Calibri"/>
              </a:rPr>
              <a:t>function</a:t>
            </a:r>
            <a:r>
              <a:rPr sz="2000" spc="-45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D1D5DB"/>
                </a:solidFill>
                <a:latin typeface="Calibri"/>
                <a:cs typeface="Calibri"/>
              </a:rPr>
              <a:t>from</a:t>
            </a:r>
            <a:r>
              <a:rPr sz="2000" spc="36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2FF00"/>
                </a:solidFill>
                <a:latin typeface="Calibri"/>
                <a:cs typeface="Calibri"/>
              </a:rPr>
              <a:t>`useEffect`</a:t>
            </a:r>
            <a:r>
              <a:rPr sz="2000" spc="-35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D1D5DB"/>
                </a:solidFill>
                <a:latin typeface="Calibri"/>
                <a:cs typeface="Calibri"/>
              </a:rPr>
              <a:t>allows</a:t>
            </a:r>
            <a:r>
              <a:rPr sz="2000" spc="-4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2000" spc="-25" dirty="0">
                <a:solidFill>
                  <a:srgbClr val="D1D5DB"/>
                </a:solidFill>
                <a:latin typeface="Calibri"/>
                <a:cs typeface="Calibri"/>
              </a:rPr>
              <a:t>for </a:t>
            </a:r>
            <a:r>
              <a:rPr sz="2000" dirty="0">
                <a:solidFill>
                  <a:srgbClr val="02FF00"/>
                </a:solidFill>
                <a:latin typeface="Calibri"/>
                <a:cs typeface="Calibri"/>
              </a:rPr>
              <a:t>cleanup</a:t>
            </a:r>
            <a:r>
              <a:rPr sz="2000" dirty="0">
                <a:solidFill>
                  <a:srgbClr val="D1D5DB"/>
                </a:solidFill>
                <a:latin typeface="Calibri"/>
                <a:cs typeface="Calibri"/>
              </a:rPr>
              <a:t>,</a:t>
            </a:r>
            <a:r>
              <a:rPr sz="2000" spc="-4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D1D5DB"/>
                </a:solidFill>
                <a:latin typeface="Calibri"/>
                <a:cs typeface="Calibri"/>
              </a:rPr>
              <a:t>ideal</a:t>
            </a:r>
            <a:r>
              <a:rPr sz="2000" spc="-4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D1D5DB"/>
                </a:solidFill>
                <a:latin typeface="Calibri"/>
                <a:cs typeface="Calibri"/>
              </a:rPr>
              <a:t>for</a:t>
            </a:r>
            <a:r>
              <a:rPr sz="2000" spc="-4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D1D5DB"/>
                </a:solidFill>
                <a:latin typeface="Calibri"/>
                <a:cs typeface="Calibri"/>
              </a:rPr>
              <a:t>removing</a:t>
            </a:r>
            <a:r>
              <a:rPr sz="2000" spc="-4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D1D5DB"/>
                </a:solidFill>
                <a:latin typeface="Calibri"/>
                <a:cs typeface="Calibri"/>
              </a:rPr>
              <a:t>event</a:t>
            </a:r>
            <a:r>
              <a:rPr sz="2000" spc="-4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D1D5DB"/>
                </a:solidFill>
                <a:latin typeface="Calibri"/>
                <a:cs typeface="Calibri"/>
              </a:rPr>
              <a:t>listeners.</a:t>
            </a:r>
            <a:endParaRPr sz="200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77910" y="139954"/>
            <a:ext cx="6988176" cy="75539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58800">
              <a:lnSpc>
                <a:spcPct val="100000"/>
              </a:lnSpc>
              <a:spcBef>
                <a:spcPts val="100"/>
              </a:spcBef>
            </a:pPr>
            <a:r>
              <a:rPr dirty="0"/>
              <a:t>41.</a:t>
            </a:r>
            <a:r>
              <a:rPr spc="-60" dirty="0"/>
              <a:t> </a:t>
            </a:r>
            <a:r>
              <a:rPr dirty="0">
                <a:solidFill>
                  <a:srgbClr val="E8F3F2"/>
                </a:solidFill>
              </a:rPr>
              <a:t>The</a:t>
            </a:r>
            <a:r>
              <a:rPr spc="-55" dirty="0">
                <a:solidFill>
                  <a:srgbClr val="E8F3F2"/>
                </a:solidFill>
              </a:rPr>
              <a:t> </a:t>
            </a:r>
            <a:r>
              <a:rPr dirty="0"/>
              <a:t>useEffect</a:t>
            </a:r>
            <a:r>
              <a:rPr spc="-60" dirty="0"/>
              <a:t> </a:t>
            </a:r>
            <a:r>
              <a:rPr dirty="0">
                <a:solidFill>
                  <a:srgbClr val="02FF00"/>
                </a:solidFill>
              </a:rPr>
              <a:t>Hook</a:t>
            </a:r>
            <a:r>
              <a:rPr spc="-60" dirty="0">
                <a:solidFill>
                  <a:srgbClr val="02FF00"/>
                </a:solidFill>
              </a:rPr>
              <a:t> </a:t>
            </a:r>
            <a:r>
              <a:rPr spc="-10" dirty="0">
                <a:solidFill>
                  <a:srgbClr val="02FF00"/>
                </a:solidFill>
              </a:rPr>
              <a:t>Cleanup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60623" y="895350"/>
            <a:ext cx="4222750" cy="2874192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77912" y="133350"/>
            <a:ext cx="6988176" cy="75539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1905">
              <a:lnSpc>
                <a:spcPct val="100000"/>
              </a:lnSpc>
              <a:spcBef>
                <a:spcPts val="100"/>
              </a:spcBef>
            </a:pPr>
            <a:r>
              <a:rPr dirty="0"/>
              <a:t>42.</a:t>
            </a:r>
            <a:r>
              <a:rPr spc="-60" dirty="0"/>
              <a:t> </a:t>
            </a:r>
            <a:r>
              <a:rPr dirty="0">
                <a:solidFill>
                  <a:srgbClr val="E8F3F2"/>
                </a:solidFill>
              </a:rPr>
              <a:t>Advanced</a:t>
            </a:r>
            <a:r>
              <a:rPr spc="-55" dirty="0">
                <a:solidFill>
                  <a:srgbClr val="E8F3F2"/>
                </a:solidFill>
              </a:rPr>
              <a:t> </a:t>
            </a:r>
            <a:r>
              <a:rPr spc="-10" dirty="0"/>
              <a:t>useEffect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8200" y="819150"/>
            <a:ext cx="6908799" cy="38862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4800" y="932566"/>
            <a:ext cx="4171315" cy="28206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6379" marR="5080" indent="-233679">
              <a:lnSpc>
                <a:spcPct val="114999"/>
              </a:lnSpc>
              <a:spcBef>
                <a:spcPts val="100"/>
              </a:spcBef>
              <a:buSzPct val="87500"/>
              <a:buAutoNum type="arabicPeriod"/>
              <a:tabLst>
                <a:tab pos="247650" algn="l"/>
              </a:tabLst>
            </a:pPr>
            <a:r>
              <a:rPr sz="1600" dirty="0">
                <a:solidFill>
                  <a:srgbClr val="FFA50A"/>
                </a:solidFill>
                <a:latin typeface="Arial MT"/>
                <a:cs typeface="Arial MT"/>
              </a:rPr>
              <a:t>Memoization:</a:t>
            </a:r>
            <a:r>
              <a:rPr sz="1600" spc="-45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02FF00"/>
                </a:solidFill>
                <a:latin typeface="Arial MT"/>
                <a:cs typeface="Arial MT"/>
              </a:rPr>
              <a:t>Preserves</a:t>
            </a:r>
            <a:r>
              <a:rPr sz="1600" spc="-45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02FF00"/>
                </a:solidFill>
                <a:latin typeface="Arial MT"/>
                <a:cs typeface="Arial MT"/>
              </a:rPr>
              <a:t>function</a:t>
            </a:r>
            <a:r>
              <a:rPr sz="1600" spc="-55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02FF00"/>
                </a:solidFill>
                <a:latin typeface="Arial MT"/>
                <a:cs typeface="Arial MT"/>
              </a:rPr>
              <a:t>across 	</a:t>
            </a:r>
            <a:r>
              <a:rPr sz="1600" dirty="0">
                <a:solidFill>
                  <a:srgbClr val="02FF00"/>
                </a:solidFill>
                <a:latin typeface="Arial MT"/>
                <a:cs typeface="Arial MT"/>
              </a:rPr>
              <a:t>renders</a:t>
            </a:r>
            <a:r>
              <a:rPr sz="1600" spc="-35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16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prevent</a:t>
            </a:r>
            <a:r>
              <a:rPr sz="16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unnecessary</a:t>
            </a:r>
            <a:r>
              <a:rPr sz="16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Arial MT"/>
                <a:cs typeface="Arial MT"/>
              </a:rPr>
              <a:t>re-renders.</a:t>
            </a:r>
            <a:endParaRPr sz="1600" dirty="0">
              <a:latin typeface="Arial MT"/>
              <a:cs typeface="Arial MT"/>
            </a:endParaRPr>
          </a:p>
          <a:p>
            <a:pPr marL="246379" marR="358140" indent="-233679">
              <a:lnSpc>
                <a:spcPct val="113700"/>
              </a:lnSpc>
              <a:spcBef>
                <a:spcPts val="25"/>
              </a:spcBef>
              <a:buSzPct val="87500"/>
              <a:buAutoNum type="arabicPeriod"/>
              <a:tabLst>
                <a:tab pos="247650" algn="l"/>
              </a:tabLst>
            </a:pPr>
            <a:r>
              <a:rPr sz="1600" dirty="0">
                <a:solidFill>
                  <a:srgbClr val="FFA50A"/>
                </a:solidFill>
                <a:latin typeface="Arial MT"/>
                <a:cs typeface="Arial MT"/>
              </a:rPr>
              <a:t>Optimization:</a:t>
            </a:r>
            <a:r>
              <a:rPr sz="1600" spc="-50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Enhances</a:t>
            </a:r>
            <a:r>
              <a:rPr sz="1600" spc="-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performance</a:t>
            </a:r>
            <a:r>
              <a:rPr sz="1600" spc="-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25" dirty="0">
                <a:solidFill>
                  <a:srgbClr val="FFFFFF"/>
                </a:solidFill>
                <a:latin typeface="Arial MT"/>
                <a:cs typeface="Arial MT"/>
              </a:rPr>
              <a:t>in 	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components</a:t>
            </a:r>
            <a:r>
              <a:rPr sz="16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with</a:t>
            </a:r>
            <a:r>
              <a:rPr sz="16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frequent</a:t>
            </a:r>
            <a:r>
              <a:rPr sz="16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Arial MT"/>
                <a:cs typeface="Arial MT"/>
              </a:rPr>
              <a:t>updates.</a:t>
            </a:r>
            <a:endParaRPr sz="1600" dirty="0">
              <a:latin typeface="Arial MT"/>
              <a:cs typeface="Arial MT"/>
            </a:endParaRPr>
          </a:p>
          <a:p>
            <a:pPr marL="246379" marR="86360" indent="-233679">
              <a:lnSpc>
                <a:spcPct val="114999"/>
              </a:lnSpc>
              <a:buSzPct val="87500"/>
              <a:buAutoNum type="arabicPeriod"/>
              <a:tabLst>
                <a:tab pos="247650" algn="l"/>
              </a:tabLst>
            </a:pPr>
            <a:r>
              <a:rPr sz="1600" dirty="0">
                <a:solidFill>
                  <a:srgbClr val="FFA50A"/>
                </a:solidFill>
                <a:latin typeface="Arial MT"/>
                <a:cs typeface="Arial MT"/>
              </a:rPr>
              <a:t>Dependency</a:t>
            </a:r>
            <a:r>
              <a:rPr sz="1600" spc="-30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A50A"/>
                </a:solidFill>
                <a:latin typeface="Arial MT"/>
                <a:cs typeface="Arial MT"/>
              </a:rPr>
              <a:t>Array:</a:t>
            </a:r>
            <a:r>
              <a:rPr sz="1600" spc="-25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02FF00"/>
                </a:solidFill>
                <a:latin typeface="Arial MT"/>
                <a:cs typeface="Arial MT"/>
              </a:rPr>
              <a:t>Recreates</a:t>
            </a:r>
            <a:r>
              <a:rPr sz="1600" spc="-3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02FF00"/>
                </a:solidFill>
                <a:latin typeface="Arial MT"/>
                <a:cs typeface="Arial MT"/>
              </a:rPr>
              <a:t>the</a:t>
            </a:r>
            <a:r>
              <a:rPr sz="1600" spc="-3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02FF00"/>
                </a:solidFill>
                <a:latin typeface="Arial MT"/>
                <a:cs typeface="Arial MT"/>
              </a:rPr>
              <a:t>function 	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only</a:t>
            </a:r>
            <a:r>
              <a:rPr sz="16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when</a:t>
            </a:r>
            <a:r>
              <a:rPr sz="16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specific</a:t>
            </a:r>
            <a:r>
              <a:rPr sz="16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dependencies</a:t>
            </a:r>
            <a:r>
              <a:rPr sz="16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Arial MT"/>
                <a:cs typeface="Arial MT"/>
              </a:rPr>
              <a:t>change.</a:t>
            </a:r>
            <a:endParaRPr sz="1600" dirty="0">
              <a:latin typeface="Arial MT"/>
              <a:cs typeface="Arial MT"/>
            </a:endParaRPr>
          </a:p>
          <a:p>
            <a:pPr marL="246379" marR="198755" indent="-233679">
              <a:lnSpc>
                <a:spcPts val="2210"/>
              </a:lnSpc>
              <a:spcBef>
                <a:spcPts val="95"/>
              </a:spcBef>
              <a:buSzPct val="87500"/>
              <a:buAutoNum type="arabicPeriod"/>
              <a:tabLst>
                <a:tab pos="247650" algn="l"/>
              </a:tabLst>
            </a:pPr>
            <a:r>
              <a:rPr sz="1600" dirty="0">
                <a:solidFill>
                  <a:srgbClr val="FFA50A"/>
                </a:solidFill>
                <a:latin typeface="Arial MT"/>
                <a:cs typeface="Arial MT"/>
              </a:rPr>
              <a:t>Event</a:t>
            </a:r>
            <a:r>
              <a:rPr sz="1600" spc="-15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A50A"/>
                </a:solidFill>
                <a:latin typeface="Arial MT"/>
                <a:cs typeface="Arial MT"/>
              </a:rPr>
              <a:t>Handlers:</a:t>
            </a:r>
            <a:r>
              <a:rPr sz="1600" spc="-15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Used</a:t>
            </a:r>
            <a:r>
              <a:rPr sz="16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16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keep</a:t>
            </a:r>
            <a:r>
              <a:rPr sz="16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02FF00"/>
                </a:solidFill>
                <a:latin typeface="Arial MT"/>
                <a:cs typeface="Arial MT"/>
              </a:rPr>
              <a:t>consistent 	</a:t>
            </a:r>
            <a:r>
              <a:rPr sz="1600" dirty="0">
                <a:solidFill>
                  <a:srgbClr val="02FF00"/>
                </a:solidFill>
                <a:latin typeface="Arial MT"/>
                <a:cs typeface="Arial MT"/>
              </a:rPr>
              <a:t>function</a:t>
            </a:r>
            <a:r>
              <a:rPr sz="1600" spc="-3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02FF00"/>
                </a:solidFill>
                <a:latin typeface="Arial MT"/>
                <a:cs typeface="Arial MT"/>
              </a:rPr>
              <a:t>references</a:t>
            </a:r>
            <a:r>
              <a:rPr sz="1600" spc="-25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for</a:t>
            </a:r>
            <a:r>
              <a:rPr sz="16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child</a:t>
            </a:r>
            <a:r>
              <a:rPr sz="16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Arial MT"/>
                <a:cs typeface="Arial MT"/>
              </a:rPr>
              <a:t>components.</a:t>
            </a:r>
            <a:endParaRPr sz="1600" dirty="0">
              <a:latin typeface="Arial MT"/>
              <a:cs typeface="Arial MT"/>
            </a:endParaRPr>
          </a:p>
          <a:p>
            <a:pPr marL="246379" marR="233045" indent="-233679">
              <a:lnSpc>
                <a:spcPts val="2180"/>
              </a:lnSpc>
              <a:spcBef>
                <a:spcPts val="5"/>
              </a:spcBef>
              <a:buSzPct val="87500"/>
              <a:buAutoNum type="arabicPeriod"/>
              <a:tabLst>
                <a:tab pos="247650" algn="l"/>
              </a:tabLst>
            </a:pPr>
            <a:r>
              <a:rPr sz="1600" dirty="0">
                <a:solidFill>
                  <a:srgbClr val="FFA50A"/>
                </a:solidFill>
                <a:latin typeface="Arial MT"/>
                <a:cs typeface="Arial MT"/>
              </a:rPr>
              <a:t>With</a:t>
            </a:r>
            <a:r>
              <a:rPr sz="1600" spc="-35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A50A"/>
                </a:solidFill>
                <a:latin typeface="Arial MT"/>
                <a:cs typeface="Arial MT"/>
              </a:rPr>
              <a:t>useEffect:</a:t>
            </a:r>
            <a:r>
              <a:rPr sz="1600" spc="-20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02FF00"/>
                </a:solidFill>
                <a:latin typeface="Arial MT"/>
                <a:cs typeface="Arial MT"/>
              </a:rPr>
              <a:t>Prevents</a:t>
            </a:r>
            <a:r>
              <a:rPr sz="1600" spc="-25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02FF00"/>
                </a:solidFill>
                <a:latin typeface="Arial MT"/>
                <a:cs typeface="Arial MT"/>
              </a:rPr>
              <a:t>infinite</a:t>
            </a:r>
            <a:r>
              <a:rPr sz="1600" spc="-35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02FF00"/>
                </a:solidFill>
                <a:latin typeface="Arial MT"/>
                <a:cs typeface="Arial MT"/>
              </a:rPr>
              <a:t>loops</a:t>
            </a:r>
            <a:r>
              <a:rPr sz="1600" spc="-3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600" spc="-25" dirty="0">
                <a:solidFill>
                  <a:srgbClr val="FFFFFF"/>
                </a:solidFill>
                <a:latin typeface="Arial MT"/>
                <a:cs typeface="Arial MT"/>
              </a:rPr>
              <a:t>by 	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maintaining</a:t>
            </a:r>
            <a:r>
              <a:rPr sz="16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function</a:t>
            </a:r>
            <a:r>
              <a:rPr sz="16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Arial MT"/>
                <a:cs typeface="Arial MT"/>
              </a:rPr>
              <a:t>references.</a:t>
            </a:r>
            <a:endParaRPr sz="16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77912" y="177170"/>
            <a:ext cx="6988176" cy="48987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0785">
              <a:lnSpc>
                <a:spcPct val="100000"/>
              </a:lnSpc>
              <a:spcBef>
                <a:spcPts val="100"/>
              </a:spcBef>
            </a:pPr>
            <a:r>
              <a:rPr dirty="0"/>
              <a:t>43</a:t>
            </a:r>
            <a:r>
              <a:rPr lang="en-US" dirty="0"/>
              <a:t>.</a:t>
            </a:r>
            <a:r>
              <a:rPr spc="-75" dirty="0"/>
              <a:t> </a:t>
            </a:r>
            <a:r>
              <a:rPr dirty="0">
                <a:solidFill>
                  <a:srgbClr val="E8F3F2"/>
                </a:solidFill>
              </a:rPr>
              <a:t>The</a:t>
            </a:r>
            <a:r>
              <a:rPr spc="-65" dirty="0">
                <a:solidFill>
                  <a:srgbClr val="E8F3F2"/>
                </a:solidFill>
              </a:rPr>
              <a:t> </a:t>
            </a:r>
            <a:r>
              <a:rPr dirty="0"/>
              <a:t>useCallback</a:t>
            </a:r>
            <a:r>
              <a:rPr spc="-65" dirty="0"/>
              <a:t> </a:t>
            </a:r>
            <a:r>
              <a:rPr spc="-20" dirty="0">
                <a:solidFill>
                  <a:srgbClr val="02FF00"/>
                </a:solidFill>
              </a:rPr>
              <a:t>Hook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76800" y="1238250"/>
            <a:ext cx="3798309" cy="266700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56091" y="806195"/>
            <a:ext cx="4171315" cy="37261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7650" marR="122555" indent="-234950">
              <a:lnSpc>
                <a:spcPct val="120000"/>
              </a:lnSpc>
              <a:spcBef>
                <a:spcPts val="100"/>
              </a:spcBef>
              <a:buSzPct val="92857"/>
              <a:buAutoNum type="arabicPeriod"/>
              <a:tabLst>
                <a:tab pos="247650" algn="l"/>
              </a:tabLst>
            </a:pPr>
            <a:r>
              <a:rPr sz="1400" dirty="0">
                <a:solidFill>
                  <a:srgbClr val="FFA50A"/>
                </a:solidFill>
                <a:latin typeface="Arial MT"/>
                <a:cs typeface="Arial MT"/>
              </a:rPr>
              <a:t>Memoization:</a:t>
            </a:r>
            <a:r>
              <a:rPr sz="1400" spc="-35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E8F3F2"/>
                </a:solidFill>
                <a:latin typeface="Arial MT"/>
                <a:cs typeface="Arial MT"/>
              </a:rPr>
              <a:t>useMemo</a:t>
            </a:r>
            <a:r>
              <a:rPr sz="1400" spc="-40" dirty="0">
                <a:solidFill>
                  <a:srgbClr val="E8F3F2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2FF00"/>
                </a:solidFill>
                <a:latin typeface="Arial MT"/>
                <a:cs typeface="Arial MT"/>
              </a:rPr>
              <a:t>caches</a:t>
            </a:r>
            <a:r>
              <a:rPr sz="1400" spc="-3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2FF00"/>
                </a:solidFill>
                <a:latin typeface="Arial MT"/>
                <a:cs typeface="Arial MT"/>
              </a:rPr>
              <a:t>the</a:t>
            </a:r>
            <a:r>
              <a:rPr sz="1400" spc="-35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2FF00"/>
                </a:solidFill>
                <a:latin typeface="Arial MT"/>
                <a:cs typeface="Arial MT"/>
              </a:rPr>
              <a:t>result</a:t>
            </a:r>
            <a:r>
              <a:rPr sz="1400" spc="-3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400" spc="-25" dirty="0">
                <a:solidFill>
                  <a:srgbClr val="E8F3F2"/>
                </a:solidFill>
                <a:latin typeface="Arial MT"/>
                <a:cs typeface="Arial MT"/>
              </a:rPr>
              <a:t>of </a:t>
            </a:r>
            <a:r>
              <a:rPr sz="1400" dirty="0">
                <a:solidFill>
                  <a:srgbClr val="E8F3F2"/>
                </a:solidFill>
                <a:latin typeface="Arial MT"/>
                <a:cs typeface="Arial MT"/>
              </a:rPr>
              <a:t>expensive</a:t>
            </a:r>
            <a:r>
              <a:rPr sz="1400" spc="-40" dirty="0">
                <a:solidFill>
                  <a:srgbClr val="E8F3F2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E8F3F2"/>
                </a:solidFill>
                <a:latin typeface="Arial MT"/>
                <a:cs typeface="Arial MT"/>
              </a:rPr>
              <a:t>calculations</a:t>
            </a:r>
            <a:r>
              <a:rPr sz="1400" spc="-35" dirty="0">
                <a:solidFill>
                  <a:srgbClr val="E8F3F2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E8F3F2"/>
                </a:solidFill>
                <a:latin typeface="Arial MT"/>
                <a:cs typeface="Arial MT"/>
              </a:rPr>
              <a:t>to</a:t>
            </a:r>
            <a:r>
              <a:rPr sz="1400" spc="-40" dirty="0">
                <a:solidFill>
                  <a:srgbClr val="E8F3F2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E8F3F2"/>
                </a:solidFill>
                <a:latin typeface="Arial MT"/>
                <a:cs typeface="Arial MT"/>
              </a:rPr>
              <a:t>enhance</a:t>
            </a:r>
            <a:r>
              <a:rPr sz="1400" spc="-35" dirty="0">
                <a:solidFill>
                  <a:srgbClr val="E8F3F2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E8F3F2"/>
                </a:solidFill>
                <a:latin typeface="Arial MT"/>
                <a:cs typeface="Arial MT"/>
              </a:rPr>
              <a:t>performance.</a:t>
            </a:r>
            <a:endParaRPr sz="1400" dirty="0">
              <a:latin typeface="Arial MT"/>
              <a:cs typeface="Arial MT"/>
            </a:endParaRPr>
          </a:p>
          <a:p>
            <a:pPr marL="247650" marR="5080" indent="-234950">
              <a:lnSpc>
                <a:spcPct val="112900"/>
              </a:lnSpc>
              <a:buSzPct val="92857"/>
              <a:buAutoNum type="arabicPeriod"/>
              <a:tabLst>
                <a:tab pos="247650" algn="l"/>
              </a:tabLst>
            </a:pPr>
            <a:r>
              <a:rPr sz="1400" spc="-10" dirty="0">
                <a:solidFill>
                  <a:srgbClr val="FFA50A"/>
                </a:solidFill>
                <a:latin typeface="Arial MT"/>
                <a:cs typeface="Arial MT"/>
              </a:rPr>
              <a:t>Re-</a:t>
            </a:r>
            <a:r>
              <a:rPr sz="1400" dirty="0">
                <a:solidFill>
                  <a:srgbClr val="FFA50A"/>
                </a:solidFill>
                <a:latin typeface="Arial MT"/>
                <a:cs typeface="Arial MT"/>
              </a:rPr>
              <a:t>computation:</a:t>
            </a:r>
            <a:r>
              <a:rPr sz="1400" spc="-25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E8F3F2"/>
                </a:solidFill>
                <a:latin typeface="Arial MT"/>
                <a:cs typeface="Arial MT"/>
              </a:rPr>
              <a:t>Only</a:t>
            </a:r>
            <a:r>
              <a:rPr sz="1400" spc="-25" dirty="0">
                <a:solidFill>
                  <a:srgbClr val="E8F3F2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02FF00"/>
                </a:solidFill>
                <a:latin typeface="Arial MT"/>
                <a:cs typeface="Arial MT"/>
              </a:rPr>
              <a:t>re-</a:t>
            </a:r>
            <a:r>
              <a:rPr sz="1400" dirty="0">
                <a:solidFill>
                  <a:srgbClr val="02FF00"/>
                </a:solidFill>
                <a:latin typeface="Arial MT"/>
                <a:cs typeface="Arial MT"/>
              </a:rPr>
              <a:t>computes</a:t>
            </a:r>
            <a:r>
              <a:rPr sz="1400" spc="-25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2FF00"/>
                </a:solidFill>
                <a:latin typeface="Arial MT"/>
                <a:cs typeface="Arial MT"/>
              </a:rPr>
              <a:t>the</a:t>
            </a:r>
            <a:r>
              <a:rPr sz="1400" spc="-3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02FF00"/>
                </a:solidFill>
                <a:latin typeface="Arial MT"/>
                <a:cs typeface="Arial MT"/>
              </a:rPr>
              <a:t>memoized </a:t>
            </a:r>
            <a:r>
              <a:rPr sz="1400" dirty="0">
                <a:solidFill>
                  <a:srgbClr val="02FF00"/>
                </a:solidFill>
                <a:latin typeface="Arial MT"/>
                <a:cs typeface="Arial MT"/>
              </a:rPr>
              <a:t>value</a:t>
            </a:r>
            <a:r>
              <a:rPr sz="1400" spc="-4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E8F3F2"/>
                </a:solidFill>
                <a:latin typeface="Arial MT"/>
                <a:cs typeface="Arial MT"/>
              </a:rPr>
              <a:t>when</a:t>
            </a:r>
            <a:r>
              <a:rPr sz="1400" spc="-40" dirty="0">
                <a:solidFill>
                  <a:srgbClr val="E8F3F2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E8F3F2"/>
                </a:solidFill>
                <a:latin typeface="Arial MT"/>
                <a:cs typeface="Arial MT"/>
              </a:rPr>
              <a:t>specific</a:t>
            </a:r>
            <a:r>
              <a:rPr sz="1400" spc="-40" dirty="0">
                <a:solidFill>
                  <a:srgbClr val="E8F3F2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E8F3F2"/>
                </a:solidFill>
                <a:latin typeface="Arial MT"/>
                <a:cs typeface="Arial MT"/>
              </a:rPr>
              <a:t>dependencies</a:t>
            </a:r>
            <a:r>
              <a:rPr sz="1400" spc="-40" dirty="0">
                <a:solidFill>
                  <a:srgbClr val="E8F3F2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E8F3F2"/>
                </a:solidFill>
                <a:latin typeface="Arial MT"/>
                <a:cs typeface="Arial MT"/>
              </a:rPr>
              <a:t>change.</a:t>
            </a:r>
            <a:endParaRPr sz="1400" dirty="0">
              <a:latin typeface="Arial MT"/>
              <a:cs typeface="Arial MT"/>
            </a:endParaRPr>
          </a:p>
          <a:p>
            <a:pPr marL="247650" marR="241300" indent="-234950">
              <a:lnSpc>
                <a:spcPct val="113599"/>
              </a:lnSpc>
              <a:spcBef>
                <a:spcPts val="80"/>
              </a:spcBef>
              <a:buSzPct val="92857"/>
              <a:buAutoNum type="arabicPeriod"/>
              <a:tabLst>
                <a:tab pos="247650" algn="l"/>
              </a:tabLst>
            </a:pPr>
            <a:r>
              <a:rPr sz="1400" dirty="0">
                <a:solidFill>
                  <a:srgbClr val="FFA50A"/>
                </a:solidFill>
                <a:latin typeface="Arial MT"/>
                <a:cs typeface="Arial MT"/>
              </a:rPr>
              <a:t>Optimization:</a:t>
            </a:r>
            <a:r>
              <a:rPr sz="1400" spc="-45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E8F3F2"/>
                </a:solidFill>
                <a:latin typeface="Arial MT"/>
                <a:cs typeface="Arial MT"/>
              </a:rPr>
              <a:t>Helps</a:t>
            </a:r>
            <a:r>
              <a:rPr sz="1400" spc="-40" dirty="0">
                <a:solidFill>
                  <a:srgbClr val="E8F3F2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2FF00"/>
                </a:solidFill>
                <a:latin typeface="Arial MT"/>
                <a:cs typeface="Arial MT"/>
              </a:rPr>
              <a:t>prevent</a:t>
            </a:r>
            <a:r>
              <a:rPr sz="1400" spc="-4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02FF00"/>
                </a:solidFill>
                <a:latin typeface="Arial MT"/>
                <a:cs typeface="Arial MT"/>
              </a:rPr>
              <a:t>unnecessary </a:t>
            </a:r>
            <a:r>
              <a:rPr sz="1400" dirty="0">
                <a:solidFill>
                  <a:srgbClr val="02FF00"/>
                </a:solidFill>
                <a:latin typeface="Arial MT"/>
                <a:cs typeface="Arial MT"/>
              </a:rPr>
              <a:t>recalculations</a:t>
            </a:r>
            <a:r>
              <a:rPr sz="1400" dirty="0">
                <a:solidFill>
                  <a:srgbClr val="E8F3F2"/>
                </a:solidFill>
                <a:latin typeface="Arial MT"/>
                <a:cs typeface="Arial MT"/>
              </a:rPr>
              <a:t>,</a:t>
            </a:r>
            <a:r>
              <a:rPr sz="1400" spc="-55" dirty="0">
                <a:solidFill>
                  <a:srgbClr val="E8F3F2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E8F3F2"/>
                </a:solidFill>
                <a:latin typeface="Arial MT"/>
                <a:cs typeface="Arial MT"/>
              </a:rPr>
              <a:t>improving</a:t>
            </a:r>
            <a:r>
              <a:rPr sz="1400" spc="-55" dirty="0">
                <a:solidFill>
                  <a:srgbClr val="E8F3F2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E8F3F2"/>
                </a:solidFill>
                <a:latin typeface="Arial MT"/>
                <a:cs typeface="Arial MT"/>
              </a:rPr>
              <a:t>component</a:t>
            </a:r>
            <a:r>
              <a:rPr sz="1400" spc="-50" dirty="0">
                <a:solidFill>
                  <a:srgbClr val="E8F3F2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E8F3F2"/>
                </a:solidFill>
                <a:latin typeface="Arial MT"/>
                <a:cs typeface="Arial MT"/>
              </a:rPr>
              <a:t>rendering efficiency.</a:t>
            </a:r>
            <a:endParaRPr sz="1400" dirty="0">
              <a:latin typeface="Arial MT"/>
              <a:cs typeface="Arial MT"/>
            </a:endParaRPr>
          </a:p>
          <a:p>
            <a:pPr marL="247650" marR="222250" indent="-234950">
              <a:lnSpc>
                <a:spcPct val="112900"/>
              </a:lnSpc>
              <a:spcBef>
                <a:spcPts val="95"/>
              </a:spcBef>
              <a:buSzPct val="92857"/>
              <a:buAutoNum type="arabicPeriod"/>
              <a:tabLst>
                <a:tab pos="247650" algn="l"/>
              </a:tabLst>
            </a:pPr>
            <a:r>
              <a:rPr sz="1400" dirty="0">
                <a:solidFill>
                  <a:srgbClr val="FFA50A"/>
                </a:solidFill>
                <a:latin typeface="Arial MT"/>
                <a:cs typeface="Arial MT"/>
              </a:rPr>
              <a:t>Dependency</a:t>
            </a:r>
            <a:r>
              <a:rPr sz="1400" spc="-30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A50A"/>
                </a:solidFill>
                <a:latin typeface="Arial MT"/>
                <a:cs typeface="Arial MT"/>
              </a:rPr>
              <a:t>Array:</a:t>
            </a:r>
            <a:r>
              <a:rPr sz="1400" spc="-30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E8F3F2"/>
                </a:solidFill>
                <a:latin typeface="Arial MT"/>
                <a:cs typeface="Arial MT"/>
              </a:rPr>
              <a:t>Uses</a:t>
            </a:r>
            <a:r>
              <a:rPr sz="1400" spc="-25" dirty="0">
                <a:solidFill>
                  <a:srgbClr val="E8F3F2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E8F3F2"/>
                </a:solidFill>
                <a:latin typeface="Arial MT"/>
                <a:cs typeface="Arial MT"/>
              </a:rPr>
              <a:t>an</a:t>
            </a:r>
            <a:r>
              <a:rPr sz="1400" spc="-30" dirty="0">
                <a:solidFill>
                  <a:srgbClr val="E8F3F2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2FF00"/>
                </a:solidFill>
                <a:latin typeface="Arial MT"/>
                <a:cs typeface="Arial MT"/>
              </a:rPr>
              <a:t>array</a:t>
            </a:r>
            <a:r>
              <a:rPr sz="1400" spc="-25" dirty="0">
                <a:solidFill>
                  <a:srgbClr val="02FF00"/>
                </a:solidFill>
                <a:latin typeface="Arial MT"/>
                <a:cs typeface="Arial MT"/>
              </a:rPr>
              <a:t> of </a:t>
            </a:r>
            <a:r>
              <a:rPr sz="1400" dirty="0">
                <a:solidFill>
                  <a:srgbClr val="02FF00"/>
                </a:solidFill>
                <a:latin typeface="Arial MT"/>
                <a:cs typeface="Arial MT"/>
              </a:rPr>
              <a:t>dependencies</a:t>
            </a:r>
            <a:r>
              <a:rPr sz="1400" spc="-35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E8F3F2"/>
                </a:solidFill>
                <a:latin typeface="Arial MT"/>
                <a:cs typeface="Arial MT"/>
              </a:rPr>
              <a:t>to</a:t>
            </a:r>
            <a:r>
              <a:rPr sz="1400" spc="-30" dirty="0">
                <a:solidFill>
                  <a:srgbClr val="E8F3F2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E8F3F2"/>
                </a:solidFill>
                <a:latin typeface="Arial MT"/>
                <a:cs typeface="Arial MT"/>
              </a:rPr>
              <a:t>determine</a:t>
            </a:r>
            <a:r>
              <a:rPr sz="1400" spc="-30" dirty="0">
                <a:solidFill>
                  <a:srgbClr val="E8F3F2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E8F3F2"/>
                </a:solidFill>
                <a:latin typeface="Arial MT"/>
                <a:cs typeface="Arial MT"/>
              </a:rPr>
              <a:t>when</a:t>
            </a:r>
            <a:r>
              <a:rPr sz="1400" spc="-30" dirty="0">
                <a:solidFill>
                  <a:srgbClr val="E8F3F2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E8F3F2"/>
                </a:solidFill>
                <a:latin typeface="Arial MT"/>
                <a:cs typeface="Arial MT"/>
              </a:rPr>
              <a:t>to</a:t>
            </a:r>
            <a:r>
              <a:rPr sz="1400" spc="-30" dirty="0">
                <a:solidFill>
                  <a:srgbClr val="E8F3F2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E8F3F2"/>
                </a:solidFill>
                <a:latin typeface="Arial MT"/>
                <a:cs typeface="Arial MT"/>
              </a:rPr>
              <a:t>recompute </a:t>
            </a:r>
            <a:r>
              <a:rPr sz="1400" dirty="0">
                <a:solidFill>
                  <a:srgbClr val="E8F3F2"/>
                </a:solidFill>
                <a:latin typeface="Arial MT"/>
                <a:cs typeface="Arial MT"/>
              </a:rPr>
              <a:t>the</a:t>
            </a:r>
            <a:r>
              <a:rPr sz="1400" spc="-25" dirty="0">
                <a:solidFill>
                  <a:srgbClr val="E8F3F2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E8F3F2"/>
                </a:solidFill>
                <a:latin typeface="Arial MT"/>
                <a:cs typeface="Arial MT"/>
              </a:rPr>
              <a:t>cached</a:t>
            </a:r>
            <a:r>
              <a:rPr sz="1400" spc="-20" dirty="0">
                <a:solidFill>
                  <a:srgbClr val="E8F3F2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E8F3F2"/>
                </a:solidFill>
                <a:latin typeface="Arial MT"/>
                <a:cs typeface="Arial MT"/>
              </a:rPr>
              <a:t>value.</a:t>
            </a:r>
            <a:endParaRPr sz="1400" dirty="0">
              <a:latin typeface="Arial MT"/>
              <a:cs typeface="Arial MT"/>
            </a:endParaRPr>
          </a:p>
          <a:p>
            <a:pPr marL="247650" marR="19685" indent="-234950" algn="just">
              <a:lnSpc>
                <a:spcPct val="112900"/>
              </a:lnSpc>
              <a:spcBef>
                <a:spcPts val="120"/>
              </a:spcBef>
              <a:buSzPct val="92857"/>
              <a:buAutoNum type="arabicPeriod"/>
              <a:tabLst>
                <a:tab pos="247650" algn="l"/>
              </a:tabLst>
            </a:pPr>
            <a:r>
              <a:rPr sz="1400" dirty="0">
                <a:solidFill>
                  <a:srgbClr val="FFA50A"/>
                </a:solidFill>
                <a:latin typeface="Arial MT"/>
                <a:cs typeface="Arial MT"/>
              </a:rPr>
              <a:t>Comparison</a:t>
            </a:r>
            <a:r>
              <a:rPr sz="1400" spc="-40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A50A"/>
                </a:solidFill>
                <a:latin typeface="Arial MT"/>
                <a:cs typeface="Arial MT"/>
              </a:rPr>
              <a:t>with</a:t>
            </a:r>
            <a:r>
              <a:rPr sz="1400" spc="-40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A50A"/>
                </a:solidFill>
                <a:latin typeface="Arial MT"/>
                <a:cs typeface="Arial MT"/>
              </a:rPr>
              <a:t>useCallback:</a:t>
            </a:r>
            <a:r>
              <a:rPr sz="1400" spc="-35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E8F3F2"/>
                </a:solidFill>
                <a:latin typeface="Arial MT"/>
                <a:cs typeface="Arial MT"/>
              </a:rPr>
              <a:t>While</a:t>
            </a:r>
            <a:r>
              <a:rPr sz="1400" spc="-35" dirty="0">
                <a:solidFill>
                  <a:srgbClr val="E8F3F2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02FF00"/>
                </a:solidFill>
                <a:latin typeface="Arial MT"/>
                <a:cs typeface="Arial MT"/>
              </a:rPr>
              <a:t>useCallback </a:t>
            </a:r>
            <a:r>
              <a:rPr sz="1400" dirty="0">
                <a:solidFill>
                  <a:srgbClr val="02FF00"/>
                </a:solidFill>
                <a:latin typeface="Arial MT"/>
                <a:cs typeface="Arial MT"/>
              </a:rPr>
              <a:t>memoizes</a:t>
            </a:r>
            <a:r>
              <a:rPr sz="1400" spc="-4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2FF00"/>
                </a:solidFill>
                <a:latin typeface="Arial MT"/>
                <a:cs typeface="Arial MT"/>
              </a:rPr>
              <a:t>functions,</a:t>
            </a:r>
            <a:r>
              <a:rPr sz="1400" spc="-35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2FF00"/>
                </a:solidFill>
                <a:latin typeface="Arial MT"/>
                <a:cs typeface="Arial MT"/>
              </a:rPr>
              <a:t>useMemo</a:t>
            </a:r>
            <a:r>
              <a:rPr sz="1400" spc="-45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2FF00"/>
                </a:solidFill>
                <a:latin typeface="Arial MT"/>
                <a:cs typeface="Arial MT"/>
              </a:rPr>
              <a:t>memoizes</a:t>
            </a:r>
            <a:r>
              <a:rPr sz="1400" spc="-35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02FF00"/>
                </a:solidFill>
                <a:latin typeface="Arial MT"/>
                <a:cs typeface="Arial MT"/>
              </a:rPr>
              <a:t>values </a:t>
            </a:r>
            <a:r>
              <a:rPr sz="1400" dirty="0">
                <a:solidFill>
                  <a:srgbClr val="E8F3F2"/>
                </a:solidFill>
                <a:latin typeface="Arial MT"/>
                <a:cs typeface="Arial MT"/>
              </a:rPr>
              <a:t>or</a:t>
            </a:r>
            <a:r>
              <a:rPr sz="1400" spc="-25" dirty="0">
                <a:solidFill>
                  <a:srgbClr val="E8F3F2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E8F3F2"/>
                </a:solidFill>
                <a:latin typeface="Arial MT"/>
                <a:cs typeface="Arial MT"/>
              </a:rPr>
              <a:t>results</a:t>
            </a:r>
            <a:r>
              <a:rPr sz="1400" spc="-20" dirty="0">
                <a:solidFill>
                  <a:srgbClr val="E8F3F2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E8F3F2"/>
                </a:solidFill>
                <a:latin typeface="Arial MT"/>
                <a:cs typeface="Arial MT"/>
              </a:rPr>
              <a:t>of</a:t>
            </a:r>
            <a:r>
              <a:rPr sz="1400" spc="-15" dirty="0">
                <a:solidFill>
                  <a:srgbClr val="E8F3F2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E8F3F2"/>
                </a:solidFill>
                <a:latin typeface="Arial MT"/>
                <a:cs typeface="Arial MT"/>
              </a:rPr>
              <a:t>functions.</a:t>
            </a:r>
            <a:endParaRPr sz="1400" dirty="0">
              <a:latin typeface="Arial MT"/>
              <a:cs typeface="Arial MT"/>
            </a:endParaRPr>
          </a:p>
          <a:p>
            <a:pPr marL="247650" marR="347980" indent="-234950" algn="just">
              <a:lnSpc>
                <a:spcPct val="114300"/>
              </a:lnSpc>
              <a:spcBef>
                <a:spcPts val="75"/>
              </a:spcBef>
              <a:buSzPct val="92857"/>
              <a:buAutoNum type="arabicPeriod"/>
              <a:tabLst>
                <a:tab pos="247650" algn="l"/>
              </a:tabLst>
            </a:pPr>
            <a:r>
              <a:rPr sz="1400" dirty="0">
                <a:solidFill>
                  <a:srgbClr val="FFA50A"/>
                </a:solidFill>
                <a:latin typeface="Arial MT"/>
                <a:cs typeface="Arial MT"/>
              </a:rPr>
              <a:t>Best</a:t>
            </a:r>
            <a:r>
              <a:rPr sz="1400" spc="-35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A50A"/>
                </a:solidFill>
                <a:latin typeface="Arial MT"/>
                <a:cs typeface="Arial MT"/>
              </a:rPr>
              <a:t>Use:</a:t>
            </a:r>
            <a:r>
              <a:rPr sz="1400" spc="-30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E8F3F2"/>
                </a:solidFill>
                <a:latin typeface="Arial MT"/>
                <a:cs typeface="Arial MT"/>
              </a:rPr>
              <a:t>Ideal</a:t>
            </a:r>
            <a:r>
              <a:rPr sz="1400" spc="-35" dirty="0">
                <a:solidFill>
                  <a:srgbClr val="E8F3F2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E8F3F2"/>
                </a:solidFill>
                <a:latin typeface="Arial MT"/>
                <a:cs typeface="Arial MT"/>
              </a:rPr>
              <a:t>for</a:t>
            </a:r>
            <a:r>
              <a:rPr sz="1400" spc="-30" dirty="0">
                <a:solidFill>
                  <a:srgbClr val="E8F3F2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2FF00"/>
                </a:solidFill>
                <a:latin typeface="Arial MT"/>
                <a:cs typeface="Arial MT"/>
              </a:rPr>
              <a:t>intensive</a:t>
            </a:r>
            <a:r>
              <a:rPr sz="1400" spc="-35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2FF00"/>
                </a:solidFill>
                <a:latin typeface="Arial MT"/>
                <a:cs typeface="Arial MT"/>
              </a:rPr>
              <a:t>computations</a:t>
            </a:r>
            <a:r>
              <a:rPr sz="1400" spc="-3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400" spc="-25" dirty="0">
                <a:solidFill>
                  <a:srgbClr val="E8F3F2"/>
                </a:solidFill>
                <a:latin typeface="Arial MT"/>
                <a:cs typeface="Arial MT"/>
              </a:rPr>
              <a:t>or </a:t>
            </a:r>
            <a:r>
              <a:rPr sz="1400" dirty="0">
                <a:solidFill>
                  <a:srgbClr val="E8F3F2"/>
                </a:solidFill>
                <a:latin typeface="Arial MT"/>
                <a:cs typeface="Arial MT"/>
              </a:rPr>
              <a:t>operations</a:t>
            </a:r>
            <a:r>
              <a:rPr sz="1400" spc="-30" dirty="0">
                <a:solidFill>
                  <a:srgbClr val="E8F3F2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E8F3F2"/>
                </a:solidFill>
                <a:latin typeface="Arial MT"/>
                <a:cs typeface="Arial MT"/>
              </a:rPr>
              <a:t>that</a:t>
            </a:r>
            <a:r>
              <a:rPr sz="1400" spc="-25" dirty="0">
                <a:solidFill>
                  <a:srgbClr val="E8F3F2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E8F3F2"/>
                </a:solidFill>
                <a:latin typeface="Arial MT"/>
                <a:cs typeface="Arial MT"/>
              </a:rPr>
              <a:t>shouldn't</a:t>
            </a:r>
            <a:r>
              <a:rPr sz="1400" spc="-25" dirty="0">
                <a:solidFill>
                  <a:srgbClr val="E8F3F2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E8F3F2"/>
                </a:solidFill>
                <a:latin typeface="Arial MT"/>
                <a:cs typeface="Arial MT"/>
              </a:rPr>
              <a:t>run</a:t>
            </a:r>
            <a:r>
              <a:rPr sz="1400" spc="-30" dirty="0">
                <a:solidFill>
                  <a:srgbClr val="E8F3F2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E8F3F2"/>
                </a:solidFill>
                <a:latin typeface="Arial MT"/>
                <a:cs typeface="Arial MT"/>
              </a:rPr>
              <a:t>on</a:t>
            </a:r>
            <a:r>
              <a:rPr sz="1400" spc="-25" dirty="0">
                <a:solidFill>
                  <a:srgbClr val="E8F3F2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E8F3F2"/>
                </a:solidFill>
                <a:latin typeface="Arial MT"/>
                <a:cs typeface="Arial MT"/>
              </a:rPr>
              <a:t>every</a:t>
            </a:r>
            <a:r>
              <a:rPr sz="1400" spc="-25" dirty="0">
                <a:solidFill>
                  <a:srgbClr val="E8F3F2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E8F3F2"/>
                </a:solidFill>
                <a:latin typeface="Arial MT"/>
                <a:cs typeface="Arial MT"/>
              </a:rPr>
              <a:t>render.</a:t>
            </a:r>
            <a:endParaRPr sz="14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77912" y="209550"/>
            <a:ext cx="6988176" cy="48987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14145">
              <a:lnSpc>
                <a:spcPct val="100000"/>
              </a:lnSpc>
              <a:spcBef>
                <a:spcPts val="100"/>
              </a:spcBef>
            </a:pPr>
            <a:r>
              <a:rPr dirty="0"/>
              <a:t>44</a:t>
            </a:r>
            <a:r>
              <a:rPr lang="en-US" dirty="0"/>
              <a:t>.</a:t>
            </a:r>
            <a:r>
              <a:rPr spc="-70" dirty="0"/>
              <a:t> </a:t>
            </a:r>
            <a:r>
              <a:rPr dirty="0">
                <a:solidFill>
                  <a:srgbClr val="E8F3F2"/>
                </a:solidFill>
              </a:rPr>
              <a:t>The</a:t>
            </a:r>
            <a:r>
              <a:rPr spc="-60" dirty="0">
                <a:solidFill>
                  <a:srgbClr val="E8F3F2"/>
                </a:solidFill>
              </a:rPr>
              <a:t> </a:t>
            </a:r>
            <a:r>
              <a:rPr dirty="0"/>
              <a:t>useMemo</a:t>
            </a:r>
            <a:r>
              <a:rPr spc="-70" dirty="0"/>
              <a:t> </a:t>
            </a:r>
            <a:r>
              <a:rPr spc="-20" dirty="0">
                <a:solidFill>
                  <a:srgbClr val="02FF00"/>
                </a:solidFill>
              </a:rPr>
              <a:t>Hook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81600" y="1570182"/>
            <a:ext cx="3561130" cy="2003135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1671" y="895350"/>
            <a:ext cx="4201160" cy="3726179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247650" marR="5080" indent="-234950">
              <a:lnSpc>
                <a:spcPct val="116399"/>
              </a:lnSpc>
              <a:spcBef>
                <a:spcPts val="160"/>
              </a:spcBef>
              <a:buSzPct val="92857"/>
              <a:buAutoNum type="arabicPeriod"/>
              <a:tabLst>
                <a:tab pos="247650" algn="l"/>
              </a:tabLst>
            </a:pPr>
            <a:r>
              <a:rPr sz="1400" dirty="0">
                <a:solidFill>
                  <a:srgbClr val="FFA50A"/>
                </a:solidFill>
                <a:latin typeface="Arial MT"/>
                <a:cs typeface="Arial MT"/>
              </a:rPr>
              <a:t>Reusable</a:t>
            </a:r>
            <a:r>
              <a:rPr sz="1400" spc="-30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A50A"/>
                </a:solidFill>
                <a:latin typeface="Arial MT"/>
                <a:cs typeface="Arial MT"/>
              </a:rPr>
              <a:t>Logic:</a:t>
            </a:r>
            <a:r>
              <a:rPr sz="1400" spc="-25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Custom</a:t>
            </a:r>
            <a:r>
              <a:rPr sz="14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hooks</a:t>
            </a:r>
            <a:r>
              <a:rPr sz="14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allow</a:t>
            </a:r>
            <a:r>
              <a:rPr sz="14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you</a:t>
            </a:r>
            <a:r>
              <a:rPr sz="1400" spc="-25" dirty="0">
                <a:solidFill>
                  <a:srgbClr val="FFFFFF"/>
                </a:solidFill>
                <a:latin typeface="Arial MT"/>
                <a:cs typeface="Arial MT"/>
              </a:rPr>
              <a:t> to </a:t>
            </a:r>
            <a:r>
              <a:rPr sz="1400" dirty="0">
                <a:solidFill>
                  <a:srgbClr val="02FF00"/>
                </a:solidFill>
                <a:latin typeface="Arial MT"/>
                <a:cs typeface="Arial MT"/>
              </a:rPr>
              <a:t>extract</a:t>
            </a:r>
            <a:r>
              <a:rPr sz="1400" spc="-3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2FF00"/>
                </a:solidFill>
                <a:latin typeface="Arial MT"/>
                <a:cs typeface="Arial MT"/>
              </a:rPr>
              <a:t>and</a:t>
            </a:r>
            <a:r>
              <a:rPr sz="1400" spc="-25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2FF00"/>
                </a:solidFill>
                <a:latin typeface="Arial MT"/>
                <a:cs typeface="Arial MT"/>
              </a:rPr>
              <a:t>reuse</a:t>
            </a:r>
            <a:r>
              <a:rPr sz="1400" spc="-25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2FF00"/>
                </a:solidFill>
                <a:latin typeface="Arial MT"/>
                <a:cs typeface="Arial MT"/>
              </a:rPr>
              <a:t>component</a:t>
            </a:r>
            <a:r>
              <a:rPr sz="1400" spc="-25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2FF00"/>
                </a:solidFill>
                <a:latin typeface="Arial MT"/>
                <a:cs typeface="Arial MT"/>
              </a:rPr>
              <a:t>logic</a:t>
            </a:r>
            <a:r>
              <a:rPr sz="1400" spc="-25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across</a:t>
            </a:r>
            <a:r>
              <a:rPr sz="14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Arial MT"/>
                <a:cs typeface="Arial MT"/>
              </a:rPr>
              <a:t>multiple components.</a:t>
            </a:r>
            <a:endParaRPr sz="1400" dirty="0">
              <a:latin typeface="Arial MT"/>
              <a:cs typeface="Arial MT"/>
            </a:endParaRPr>
          </a:p>
          <a:p>
            <a:pPr marL="247650" marR="378460" indent="-234950">
              <a:lnSpc>
                <a:spcPts val="1989"/>
              </a:lnSpc>
              <a:spcBef>
                <a:spcPts val="25"/>
              </a:spcBef>
              <a:buSzPct val="92857"/>
              <a:buAutoNum type="arabicPeriod"/>
              <a:tabLst>
                <a:tab pos="247650" algn="l"/>
              </a:tabLst>
            </a:pPr>
            <a:r>
              <a:rPr sz="1400" dirty="0">
                <a:solidFill>
                  <a:srgbClr val="FFA50A"/>
                </a:solidFill>
                <a:latin typeface="Arial MT"/>
                <a:cs typeface="Arial MT"/>
              </a:rPr>
              <a:t>Naming</a:t>
            </a:r>
            <a:r>
              <a:rPr sz="1400" spc="-40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A50A"/>
                </a:solidFill>
                <a:latin typeface="Arial MT"/>
                <a:cs typeface="Arial MT"/>
              </a:rPr>
              <a:t>Convention:</a:t>
            </a:r>
            <a:r>
              <a:rPr sz="1400" spc="-35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Typically</a:t>
            </a:r>
            <a:r>
              <a:rPr sz="14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start</a:t>
            </a:r>
            <a:r>
              <a:rPr sz="14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with</a:t>
            </a:r>
            <a:r>
              <a:rPr sz="14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20" dirty="0">
                <a:solidFill>
                  <a:srgbClr val="02FF00"/>
                </a:solidFill>
                <a:latin typeface="Arial MT"/>
                <a:cs typeface="Arial MT"/>
              </a:rPr>
              <a:t>"use" </a:t>
            </a:r>
            <a:r>
              <a:rPr sz="1400" dirty="0">
                <a:solidFill>
                  <a:srgbClr val="02FF00"/>
                </a:solidFill>
                <a:latin typeface="Arial MT"/>
                <a:cs typeface="Arial MT"/>
              </a:rPr>
              <a:t>(e.g.,</a:t>
            </a:r>
            <a:r>
              <a:rPr sz="1400" spc="-6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2FF00"/>
                </a:solidFill>
                <a:latin typeface="Arial MT"/>
                <a:cs typeface="Arial MT"/>
              </a:rPr>
              <a:t>useWindowSize,</a:t>
            </a:r>
            <a:r>
              <a:rPr sz="1400" spc="-55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02FF00"/>
                </a:solidFill>
                <a:latin typeface="Arial MT"/>
                <a:cs typeface="Arial MT"/>
              </a:rPr>
              <a:t>useFetch)</a:t>
            </a:r>
            <a:r>
              <a:rPr sz="1400" spc="-10" dirty="0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1400" dirty="0">
              <a:latin typeface="Arial MT"/>
              <a:cs typeface="Arial MT"/>
            </a:endParaRPr>
          </a:p>
          <a:p>
            <a:pPr marL="247650" marR="259079" indent="-234950">
              <a:lnSpc>
                <a:spcPts val="1900"/>
              </a:lnSpc>
              <a:buSzPct val="92857"/>
              <a:buAutoNum type="arabicPeriod"/>
              <a:tabLst>
                <a:tab pos="247650" algn="l"/>
              </a:tabLst>
            </a:pPr>
            <a:r>
              <a:rPr sz="1400" dirty="0">
                <a:solidFill>
                  <a:srgbClr val="FFA50A"/>
                </a:solidFill>
                <a:latin typeface="Arial MT"/>
                <a:cs typeface="Arial MT"/>
              </a:rPr>
              <a:t>Combining</a:t>
            </a:r>
            <a:r>
              <a:rPr sz="1400" spc="-30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A50A"/>
                </a:solidFill>
                <a:latin typeface="Arial MT"/>
                <a:cs typeface="Arial MT"/>
              </a:rPr>
              <a:t>Hooks:</a:t>
            </a:r>
            <a:r>
              <a:rPr sz="1400" spc="-25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Custom</a:t>
            </a:r>
            <a:r>
              <a:rPr sz="14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hooks</a:t>
            </a:r>
            <a:r>
              <a:rPr sz="14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can</a:t>
            </a:r>
            <a:r>
              <a:rPr sz="14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02FF00"/>
                </a:solidFill>
                <a:latin typeface="Arial MT"/>
                <a:cs typeface="Arial MT"/>
              </a:rPr>
              <a:t>combine </a:t>
            </a:r>
            <a:r>
              <a:rPr sz="1400" dirty="0">
                <a:solidFill>
                  <a:srgbClr val="02FF00"/>
                </a:solidFill>
                <a:latin typeface="Arial MT"/>
                <a:cs typeface="Arial MT"/>
              </a:rPr>
              <a:t>multiple</a:t>
            </a:r>
            <a:r>
              <a:rPr sz="1400" spc="-35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02FF00"/>
                </a:solidFill>
                <a:latin typeface="Arial MT"/>
                <a:cs typeface="Arial MT"/>
              </a:rPr>
              <a:t>built-</a:t>
            </a:r>
            <a:r>
              <a:rPr sz="1400" dirty="0">
                <a:solidFill>
                  <a:srgbClr val="02FF00"/>
                </a:solidFill>
                <a:latin typeface="Arial MT"/>
                <a:cs typeface="Arial MT"/>
              </a:rPr>
              <a:t>in</a:t>
            </a:r>
            <a:r>
              <a:rPr sz="1400" spc="-15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2FF00"/>
                </a:solidFill>
                <a:latin typeface="Arial MT"/>
                <a:cs typeface="Arial MT"/>
              </a:rPr>
              <a:t>hooks</a:t>
            </a:r>
            <a:r>
              <a:rPr sz="1400" spc="-2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like</a:t>
            </a:r>
            <a:r>
              <a:rPr sz="14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useState,</a:t>
            </a:r>
            <a:r>
              <a:rPr sz="14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Arial MT"/>
                <a:cs typeface="Arial MT"/>
              </a:rPr>
              <a:t>useEffect,</a:t>
            </a:r>
            <a:endParaRPr sz="1400" dirty="0">
              <a:latin typeface="Arial MT"/>
              <a:cs typeface="Arial MT"/>
            </a:endParaRPr>
          </a:p>
          <a:p>
            <a:pPr marL="247650">
              <a:lnSpc>
                <a:spcPct val="100000"/>
              </a:lnSpc>
              <a:spcBef>
                <a:spcPts val="210"/>
              </a:spcBef>
            </a:pP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14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Arial MT"/>
                <a:cs typeface="Arial MT"/>
              </a:rPr>
              <a:t>others.</a:t>
            </a:r>
            <a:endParaRPr sz="1400" dirty="0">
              <a:latin typeface="Arial MT"/>
              <a:cs typeface="Arial MT"/>
            </a:endParaRPr>
          </a:p>
          <a:p>
            <a:pPr marL="247650" marR="268605" indent="-234950">
              <a:lnSpc>
                <a:spcPct val="112900"/>
              </a:lnSpc>
              <a:buSzPct val="92857"/>
              <a:buAutoNum type="arabicPeriod" startAt="4"/>
              <a:tabLst>
                <a:tab pos="247650" algn="l"/>
              </a:tabLst>
            </a:pPr>
            <a:r>
              <a:rPr sz="1400" dirty="0">
                <a:solidFill>
                  <a:srgbClr val="FFA50A"/>
                </a:solidFill>
                <a:latin typeface="Arial MT"/>
                <a:cs typeface="Arial MT"/>
              </a:rPr>
              <a:t>Sharing</a:t>
            </a:r>
            <a:r>
              <a:rPr sz="1400" spc="-40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A50A"/>
                </a:solidFill>
                <a:latin typeface="Arial MT"/>
                <a:cs typeface="Arial MT"/>
              </a:rPr>
              <a:t>State:</a:t>
            </a:r>
            <a:r>
              <a:rPr sz="1400" spc="-30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Enables</a:t>
            </a:r>
            <a:r>
              <a:rPr sz="14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2FF00"/>
                </a:solidFill>
                <a:latin typeface="Arial MT"/>
                <a:cs typeface="Arial MT"/>
              </a:rPr>
              <a:t>sharing</a:t>
            </a:r>
            <a:r>
              <a:rPr sz="1400" spc="-3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2FF00"/>
                </a:solidFill>
                <a:latin typeface="Arial MT"/>
                <a:cs typeface="Arial MT"/>
              </a:rPr>
              <a:t>of</a:t>
            </a:r>
            <a:r>
              <a:rPr sz="1400" spc="-3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2FF00"/>
                </a:solidFill>
                <a:latin typeface="Arial MT"/>
                <a:cs typeface="Arial MT"/>
              </a:rPr>
              <a:t>stateful</a:t>
            </a:r>
            <a:r>
              <a:rPr sz="1400" spc="-3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02FF00"/>
                </a:solidFill>
                <a:latin typeface="Arial MT"/>
                <a:cs typeface="Arial MT"/>
              </a:rPr>
              <a:t>logic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without</a:t>
            </a:r>
            <a:r>
              <a:rPr sz="14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changing</a:t>
            </a:r>
            <a:r>
              <a:rPr sz="14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component</a:t>
            </a:r>
            <a:r>
              <a:rPr sz="14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Arial MT"/>
                <a:cs typeface="Arial MT"/>
              </a:rPr>
              <a:t>hierarchy.</a:t>
            </a:r>
            <a:endParaRPr sz="1400" dirty="0">
              <a:latin typeface="Arial MT"/>
              <a:cs typeface="Arial MT"/>
            </a:endParaRPr>
          </a:p>
          <a:p>
            <a:pPr marL="247650" marR="50800" indent="-234950">
              <a:lnSpc>
                <a:spcPct val="112900"/>
              </a:lnSpc>
              <a:spcBef>
                <a:spcPts val="120"/>
              </a:spcBef>
              <a:buSzPct val="92857"/>
              <a:buAutoNum type="arabicPeriod" startAt="4"/>
              <a:tabLst>
                <a:tab pos="247650" algn="l"/>
              </a:tabLst>
            </a:pPr>
            <a:r>
              <a:rPr sz="1400" dirty="0">
                <a:solidFill>
                  <a:srgbClr val="FFA50A"/>
                </a:solidFill>
                <a:latin typeface="Arial MT"/>
                <a:cs typeface="Arial MT"/>
              </a:rPr>
              <a:t>Isolation:</a:t>
            </a:r>
            <a:r>
              <a:rPr sz="1400" spc="-30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Helps</a:t>
            </a:r>
            <a:r>
              <a:rPr sz="14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sz="14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isolating</a:t>
            </a:r>
            <a:r>
              <a:rPr sz="14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complex</a:t>
            </a:r>
            <a:r>
              <a:rPr sz="14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logic,</a:t>
            </a:r>
            <a:r>
              <a:rPr sz="14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02FF00"/>
                </a:solidFill>
                <a:latin typeface="Arial MT"/>
                <a:cs typeface="Arial MT"/>
              </a:rPr>
              <a:t>making </a:t>
            </a:r>
            <a:r>
              <a:rPr sz="1400" dirty="0">
                <a:solidFill>
                  <a:srgbClr val="02FF00"/>
                </a:solidFill>
                <a:latin typeface="Arial MT"/>
                <a:cs typeface="Arial MT"/>
              </a:rPr>
              <a:t>components</a:t>
            </a:r>
            <a:r>
              <a:rPr sz="1400" spc="-35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2FF00"/>
                </a:solidFill>
                <a:latin typeface="Arial MT"/>
                <a:cs typeface="Arial MT"/>
              </a:rPr>
              <a:t>cleaner</a:t>
            </a:r>
            <a:r>
              <a:rPr sz="1400" spc="-3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14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easier</a:t>
            </a:r>
            <a:r>
              <a:rPr sz="14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14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Arial MT"/>
                <a:cs typeface="Arial MT"/>
              </a:rPr>
              <a:t>maintain.</a:t>
            </a:r>
            <a:endParaRPr sz="1400" dirty="0">
              <a:latin typeface="Arial MT"/>
              <a:cs typeface="Arial MT"/>
            </a:endParaRPr>
          </a:p>
          <a:p>
            <a:pPr marL="247015" indent="-234315">
              <a:lnSpc>
                <a:spcPct val="100000"/>
              </a:lnSpc>
              <a:spcBef>
                <a:spcPts val="215"/>
              </a:spcBef>
              <a:buSzPct val="92857"/>
              <a:buAutoNum type="arabicPeriod" startAt="4"/>
              <a:tabLst>
                <a:tab pos="247015" algn="l"/>
              </a:tabLst>
            </a:pPr>
            <a:r>
              <a:rPr sz="1400" dirty="0">
                <a:solidFill>
                  <a:srgbClr val="FFA50A"/>
                </a:solidFill>
                <a:latin typeface="Arial MT"/>
                <a:cs typeface="Arial MT"/>
              </a:rPr>
              <a:t>Custom</a:t>
            </a:r>
            <a:r>
              <a:rPr sz="1400" spc="-35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A50A"/>
                </a:solidFill>
                <a:latin typeface="Arial MT"/>
                <a:cs typeface="Arial MT"/>
              </a:rPr>
              <a:t>Return</a:t>
            </a:r>
            <a:r>
              <a:rPr sz="1400" spc="-25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A50A"/>
                </a:solidFill>
                <a:latin typeface="Arial MT"/>
                <a:cs typeface="Arial MT"/>
              </a:rPr>
              <a:t>Values:</a:t>
            </a:r>
            <a:r>
              <a:rPr sz="1400" spc="-30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Can</a:t>
            </a:r>
            <a:r>
              <a:rPr sz="14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return</a:t>
            </a:r>
            <a:r>
              <a:rPr sz="14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any</a:t>
            </a:r>
            <a:r>
              <a:rPr sz="14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Arial MT"/>
                <a:cs typeface="Arial MT"/>
              </a:rPr>
              <a:t>value</a:t>
            </a:r>
            <a:endParaRPr sz="1400" dirty="0">
              <a:latin typeface="Arial MT"/>
              <a:cs typeface="Arial MT"/>
            </a:endParaRPr>
          </a:p>
          <a:p>
            <a:pPr marL="247650" marR="76200">
              <a:lnSpc>
                <a:spcPct val="114300"/>
              </a:lnSpc>
              <a:spcBef>
                <a:spcPts val="70"/>
              </a:spcBef>
            </a:pP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(arrays,</a:t>
            </a:r>
            <a:r>
              <a:rPr sz="14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objects,</a:t>
            </a:r>
            <a:r>
              <a:rPr sz="1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or</a:t>
            </a:r>
            <a:r>
              <a:rPr sz="14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any</a:t>
            </a:r>
            <a:r>
              <a:rPr sz="1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other</a:t>
            </a:r>
            <a:r>
              <a:rPr sz="14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data</a:t>
            </a:r>
            <a:r>
              <a:rPr sz="1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type)</a:t>
            </a:r>
            <a:r>
              <a:rPr sz="14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based</a:t>
            </a:r>
            <a:r>
              <a:rPr sz="1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25" dirty="0">
                <a:solidFill>
                  <a:srgbClr val="FFFFFF"/>
                </a:solidFill>
                <a:latin typeface="Arial MT"/>
                <a:cs typeface="Arial MT"/>
              </a:rPr>
              <a:t>on </a:t>
            </a:r>
            <a:r>
              <a:rPr sz="1400" spc="-10" dirty="0">
                <a:solidFill>
                  <a:srgbClr val="FFFFFF"/>
                </a:solidFill>
                <a:latin typeface="Arial MT"/>
                <a:cs typeface="Arial MT"/>
              </a:rPr>
              <a:t>requirements.</a:t>
            </a:r>
            <a:endParaRPr sz="14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77912" y="209550"/>
            <a:ext cx="6988176" cy="48987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11350">
              <a:lnSpc>
                <a:spcPct val="100000"/>
              </a:lnSpc>
              <a:spcBef>
                <a:spcPts val="100"/>
              </a:spcBef>
            </a:pPr>
            <a:r>
              <a:rPr dirty="0"/>
              <a:t>45</a:t>
            </a:r>
            <a:r>
              <a:rPr lang="en-US" dirty="0"/>
              <a:t>.</a:t>
            </a:r>
            <a:r>
              <a:rPr spc="-55" dirty="0"/>
              <a:t> </a:t>
            </a:r>
            <a:r>
              <a:rPr dirty="0"/>
              <a:t>Custom</a:t>
            </a:r>
            <a:r>
              <a:rPr spc="-50" dirty="0"/>
              <a:t> </a:t>
            </a:r>
            <a:r>
              <a:rPr spc="-20" dirty="0">
                <a:solidFill>
                  <a:srgbClr val="02FF00"/>
                </a:solidFill>
              </a:rPr>
              <a:t>Hooks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98752" y="1733550"/>
            <a:ext cx="4043577" cy="1450108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77912" y="209550"/>
            <a:ext cx="6988176" cy="48987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21995">
              <a:lnSpc>
                <a:spcPct val="100000"/>
              </a:lnSpc>
              <a:spcBef>
                <a:spcPts val="100"/>
              </a:spcBef>
            </a:pPr>
            <a:r>
              <a:rPr dirty="0"/>
              <a:t>46</a:t>
            </a:r>
            <a:r>
              <a:rPr lang="en-US" dirty="0"/>
              <a:t>.</a:t>
            </a:r>
            <a:r>
              <a:rPr spc="-70" dirty="0"/>
              <a:t> </a:t>
            </a:r>
            <a:r>
              <a:rPr dirty="0"/>
              <a:t>Submitting</a:t>
            </a:r>
            <a:r>
              <a:rPr spc="-65" dirty="0"/>
              <a:t> </a:t>
            </a:r>
            <a:r>
              <a:rPr dirty="0"/>
              <a:t>data</a:t>
            </a:r>
            <a:r>
              <a:rPr spc="-65" dirty="0"/>
              <a:t> </a:t>
            </a:r>
            <a:r>
              <a:rPr dirty="0">
                <a:solidFill>
                  <a:srgbClr val="E8F3F2"/>
                </a:solidFill>
              </a:rPr>
              <a:t>with</a:t>
            </a:r>
            <a:r>
              <a:rPr spc="-70" dirty="0">
                <a:solidFill>
                  <a:srgbClr val="E8F3F2"/>
                </a:solidFill>
              </a:rPr>
              <a:t> </a:t>
            </a:r>
            <a:r>
              <a:rPr spc="-10" dirty="0">
                <a:solidFill>
                  <a:srgbClr val="02FF00"/>
                </a:solidFill>
              </a:rPr>
              <a:t>Fetch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75877" y="1200150"/>
            <a:ext cx="6890211" cy="29718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99401" y="4552950"/>
            <a:ext cx="8545195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dirty="0">
                <a:solidFill>
                  <a:srgbClr val="FFFFFF"/>
                </a:solidFill>
                <a:latin typeface="Arial MT"/>
                <a:cs typeface="Arial MT"/>
              </a:rPr>
              <a:t>Components</a:t>
            </a:r>
            <a:r>
              <a:rPr sz="21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dirty="0">
                <a:solidFill>
                  <a:srgbClr val="FFFFFF"/>
                </a:solidFill>
                <a:latin typeface="Arial MT"/>
                <a:cs typeface="Arial MT"/>
              </a:rPr>
              <a:t>help</a:t>
            </a:r>
            <a:r>
              <a:rPr sz="21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dirty="0">
                <a:solidFill>
                  <a:srgbClr val="FFFFFF"/>
                </a:solidFill>
                <a:latin typeface="Arial MT"/>
                <a:cs typeface="Arial MT"/>
              </a:rPr>
              <a:t>us</a:t>
            </a:r>
            <a:r>
              <a:rPr sz="21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dirty="0">
                <a:solidFill>
                  <a:srgbClr val="FFFFFF"/>
                </a:solidFill>
                <a:latin typeface="Arial MT"/>
                <a:cs typeface="Arial MT"/>
              </a:rPr>
              <a:t>write</a:t>
            </a:r>
            <a:r>
              <a:rPr sz="21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dirty="0">
                <a:solidFill>
                  <a:srgbClr val="FFFFFF"/>
                </a:solidFill>
                <a:latin typeface="Arial MT"/>
                <a:cs typeface="Arial MT"/>
              </a:rPr>
              <a:t>reusable,</a:t>
            </a:r>
            <a:r>
              <a:rPr sz="21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dirty="0">
                <a:solidFill>
                  <a:srgbClr val="FFFFFF"/>
                </a:solidFill>
                <a:latin typeface="Arial MT"/>
                <a:cs typeface="Arial MT"/>
              </a:rPr>
              <a:t>modular</a:t>
            </a:r>
            <a:r>
              <a:rPr sz="21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2100" spc="-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dirty="0">
                <a:solidFill>
                  <a:srgbClr val="FFFFFF"/>
                </a:solidFill>
                <a:latin typeface="Arial MT"/>
                <a:cs typeface="Arial MT"/>
              </a:rPr>
              <a:t>better</a:t>
            </a:r>
            <a:r>
              <a:rPr sz="21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dirty="0">
                <a:solidFill>
                  <a:srgbClr val="FFFFFF"/>
                </a:solidFill>
                <a:latin typeface="Arial MT"/>
                <a:cs typeface="Arial MT"/>
              </a:rPr>
              <a:t>organized</a:t>
            </a:r>
            <a:r>
              <a:rPr sz="21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spc="-10" dirty="0">
                <a:solidFill>
                  <a:srgbClr val="FFFFFF"/>
                </a:solidFill>
                <a:latin typeface="Arial MT"/>
                <a:cs typeface="Arial MT"/>
              </a:rPr>
              <a:t>code.</a:t>
            </a:r>
            <a:endParaRPr sz="21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77911" y="0"/>
            <a:ext cx="6988176" cy="755396"/>
          </a:xfrm>
          <a:prstGeom prst="rect">
            <a:avLst/>
          </a:prstGeom>
        </p:spPr>
        <p:txBody>
          <a:bodyPr vert="horz" wrap="square" lIns="0" tIns="102616" rIns="0" bIns="0" rtlCol="0">
            <a:spAutoFit/>
          </a:bodyPr>
          <a:lstStyle/>
          <a:p>
            <a:pPr marL="238125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02FF00"/>
                </a:solidFill>
              </a:rPr>
              <a:t>6.</a:t>
            </a:r>
            <a:r>
              <a:rPr sz="3600" spc="-60" dirty="0">
                <a:solidFill>
                  <a:srgbClr val="02FF00"/>
                </a:solidFill>
              </a:rPr>
              <a:t> </a:t>
            </a:r>
            <a:r>
              <a:rPr sz="3600" dirty="0"/>
              <a:t>Introduction</a:t>
            </a:r>
            <a:r>
              <a:rPr sz="3600" spc="-55" dirty="0"/>
              <a:t> </a:t>
            </a:r>
            <a:r>
              <a:rPr sz="3600" dirty="0">
                <a:solidFill>
                  <a:srgbClr val="FFFFFF"/>
                </a:solidFill>
              </a:rPr>
              <a:t>to</a:t>
            </a:r>
            <a:r>
              <a:rPr sz="3600" spc="-65" dirty="0">
                <a:solidFill>
                  <a:srgbClr val="FFFFFF"/>
                </a:solidFill>
              </a:rPr>
              <a:t> </a:t>
            </a:r>
            <a:r>
              <a:rPr sz="3600" spc="-10" dirty="0">
                <a:solidFill>
                  <a:srgbClr val="02FF00"/>
                </a:solidFill>
              </a:rPr>
              <a:t>Components</a:t>
            </a:r>
            <a:endParaRPr sz="3600" dirty="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61986" y="778446"/>
            <a:ext cx="6020023" cy="3586608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752600" y="815760"/>
            <a:ext cx="6678110" cy="1627368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 marL="247015" indent="-234315">
              <a:lnSpc>
                <a:spcPct val="100000"/>
              </a:lnSpc>
              <a:spcBef>
                <a:spcPts val="409"/>
              </a:spcBef>
              <a:buSzPct val="92857"/>
              <a:buAutoNum type="arabicPeriod"/>
              <a:tabLst>
                <a:tab pos="247015" algn="l"/>
              </a:tabLst>
            </a:pPr>
            <a:r>
              <a:rPr sz="1600" dirty="0">
                <a:solidFill>
                  <a:srgbClr val="FFA50A"/>
                </a:solidFill>
                <a:latin typeface="Arial MT"/>
                <a:cs typeface="Arial MT"/>
              </a:rPr>
              <a:t>Installation:</a:t>
            </a:r>
            <a:r>
              <a:rPr sz="1600" spc="-15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Use</a:t>
            </a:r>
            <a:r>
              <a:rPr sz="16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02FF00"/>
                </a:solidFill>
                <a:latin typeface="Arial MT"/>
                <a:cs typeface="Arial MT"/>
              </a:rPr>
              <a:t>npm</a:t>
            </a:r>
            <a:r>
              <a:rPr sz="1600" spc="-2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02FF00"/>
                </a:solidFill>
                <a:latin typeface="Arial MT"/>
                <a:cs typeface="Arial MT"/>
              </a:rPr>
              <a:t>install</a:t>
            </a:r>
            <a:r>
              <a:rPr sz="1600" spc="-5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02FF00"/>
                </a:solidFill>
                <a:latin typeface="Arial MT"/>
                <a:cs typeface="Arial MT"/>
              </a:rPr>
              <a:t>react-router-</a:t>
            </a:r>
            <a:r>
              <a:rPr sz="1600" spc="-20" dirty="0">
                <a:solidFill>
                  <a:srgbClr val="02FF00"/>
                </a:solidFill>
                <a:latin typeface="Arial MT"/>
                <a:cs typeface="Arial MT"/>
              </a:rPr>
              <a:t>dom</a:t>
            </a:r>
            <a:r>
              <a:rPr sz="1600" spc="-20" dirty="0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1600" dirty="0">
              <a:latin typeface="Arial MT"/>
              <a:cs typeface="Arial MT"/>
            </a:endParaRPr>
          </a:p>
          <a:p>
            <a:pPr marL="247015" indent="-234315">
              <a:lnSpc>
                <a:spcPct val="100000"/>
              </a:lnSpc>
              <a:spcBef>
                <a:spcPts val="315"/>
              </a:spcBef>
              <a:buClr>
                <a:srgbClr val="FFA50A"/>
              </a:buClr>
              <a:buSzPct val="92857"/>
              <a:buAutoNum type="arabicPeriod"/>
              <a:tabLst>
                <a:tab pos="247015" algn="l"/>
              </a:tabLst>
            </a:pP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We</a:t>
            </a:r>
            <a:r>
              <a:rPr sz="16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are</a:t>
            </a:r>
            <a:r>
              <a:rPr sz="16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going</a:t>
            </a:r>
            <a:r>
              <a:rPr sz="16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16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use</a:t>
            </a:r>
            <a:r>
              <a:rPr sz="16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16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latest</a:t>
            </a:r>
            <a:r>
              <a:rPr sz="16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version</a:t>
            </a:r>
            <a:r>
              <a:rPr sz="16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which</a:t>
            </a:r>
            <a:r>
              <a:rPr sz="16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is</a:t>
            </a:r>
            <a:r>
              <a:rPr sz="16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25" dirty="0">
                <a:solidFill>
                  <a:srgbClr val="FFFFFF"/>
                </a:solidFill>
                <a:latin typeface="Arial MT"/>
                <a:cs typeface="Arial MT"/>
              </a:rPr>
              <a:t>6+</a:t>
            </a:r>
            <a:endParaRPr sz="1600" dirty="0">
              <a:latin typeface="Arial MT"/>
              <a:cs typeface="Arial MT"/>
            </a:endParaRPr>
          </a:p>
          <a:p>
            <a:pPr marL="247650" marR="622300" indent="-234950">
              <a:lnSpc>
                <a:spcPts val="1920"/>
              </a:lnSpc>
              <a:spcBef>
                <a:spcPts val="80"/>
              </a:spcBef>
              <a:buClr>
                <a:srgbClr val="FFA50A"/>
              </a:buClr>
              <a:buSzPct val="92857"/>
              <a:buAutoNum type="arabicPeriod"/>
              <a:tabLst>
                <a:tab pos="247650" algn="l"/>
              </a:tabLst>
            </a:pPr>
            <a:r>
              <a:rPr sz="1600" dirty="0">
                <a:solidFill>
                  <a:srgbClr val="02FF00"/>
                </a:solidFill>
                <a:latin typeface="Arial MT"/>
                <a:cs typeface="Arial MT"/>
              </a:rPr>
              <a:t>RouterProvider:</a:t>
            </a:r>
            <a:r>
              <a:rPr sz="1600" spc="-35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Wraps</a:t>
            </a:r>
            <a:r>
              <a:rPr sz="16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16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app</a:t>
            </a:r>
            <a:r>
              <a:rPr sz="16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for</a:t>
            </a:r>
            <a:r>
              <a:rPr sz="16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Arial MT"/>
                <a:cs typeface="Arial MT"/>
              </a:rPr>
              <a:t>routing capabilities.</a:t>
            </a:r>
            <a:endParaRPr sz="1600" dirty="0">
              <a:latin typeface="Arial MT"/>
              <a:cs typeface="Arial MT"/>
            </a:endParaRPr>
          </a:p>
          <a:p>
            <a:pPr marL="247650" marR="11430" indent="-234950">
              <a:lnSpc>
                <a:spcPts val="1900"/>
              </a:lnSpc>
              <a:spcBef>
                <a:spcPts val="85"/>
              </a:spcBef>
              <a:buClr>
                <a:srgbClr val="FFA50A"/>
              </a:buClr>
              <a:buSzPct val="92857"/>
              <a:buAutoNum type="arabicPeriod"/>
              <a:tabLst>
                <a:tab pos="247650" algn="l"/>
              </a:tabLst>
            </a:pPr>
            <a:r>
              <a:rPr sz="1600" spc="-10" dirty="0">
                <a:solidFill>
                  <a:srgbClr val="02FF00"/>
                </a:solidFill>
                <a:latin typeface="Arial MT"/>
                <a:cs typeface="Arial MT"/>
              </a:rPr>
              <a:t>createBrowserRouter:</a:t>
            </a:r>
            <a:r>
              <a:rPr sz="160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helps</a:t>
            </a:r>
            <a:r>
              <a:rPr sz="16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creating</a:t>
            </a:r>
            <a:r>
              <a:rPr sz="16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16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Arial MT"/>
                <a:cs typeface="Arial MT"/>
              </a:rPr>
              <a:t>mapping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for</a:t>
            </a:r>
            <a:r>
              <a:rPr sz="16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router</a:t>
            </a:r>
            <a:r>
              <a:rPr sz="16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Arial MT"/>
                <a:cs typeface="Arial MT"/>
              </a:rPr>
              <a:t>provider.</a:t>
            </a:r>
            <a:endParaRPr sz="1600" dirty="0">
              <a:latin typeface="Arial MT"/>
              <a:cs typeface="Arial MT"/>
            </a:endParaRPr>
          </a:p>
          <a:p>
            <a:pPr marL="247015" indent="-234315">
              <a:lnSpc>
                <a:spcPct val="100000"/>
              </a:lnSpc>
              <a:spcBef>
                <a:spcPts val="115"/>
              </a:spcBef>
              <a:buSzPct val="92857"/>
              <a:buAutoNum type="arabicPeriod"/>
              <a:tabLst>
                <a:tab pos="247015" algn="l"/>
              </a:tabLst>
            </a:pPr>
            <a:r>
              <a:rPr sz="1600" dirty="0">
                <a:solidFill>
                  <a:srgbClr val="FFA50A"/>
                </a:solidFill>
                <a:latin typeface="Arial MT"/>
                <a:cs typeface="Arial MT"/>
              </a:rPr>
              <a:t>Declarative</a:t>
            </a:r>
            <a:r>
              <a:rPr sz="1600" spc="-45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A50A"/>
                </a:solidFill>
                <a:latin typeface="Arial MT"/>
                <a:cs typeface="Arial MT"/>
              </a:rPr>
              <a:t>Routing:</a:t>
            </a:r>
            <a:r>
              <a:rPr sz="1600" spc="-45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Easily</a:t>
            </a:r>
            <a:r>
              <a:rPr sz="16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define</a:t>
            </a:r>
            <a:r>
              <a:rPr sz="16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Arial MT"/>
                <a:cs typeface="Arial MT"/>
              </a:rPr>
              <a:t>application</a:t>
            </a:r>
            <a:r>
              <a:rPr lang="en-US" sz="1600" dirty="0"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Arial MT"/>
                <a:cs typeface="Arial MT"/>
              </a:rPr>
              <a:t>routes.</a:t>
            </a:r>
            <a:endParaRPr sz="1600" dirty="0">
              <a:latin typeface="Arial MT"/>
              <a:cs typeface="Arial MT"/>
            </a:endParaRPr>
          </a:p>
          <a:p>
            <a:pPr marL="247015" indent="-234315">
              <a:lnSpc>
                <a:spcPct val="100000"/>
              </a:lnSpc>
              <a:spcBef>
                <a:spcPts val="215"/>
              </a:spcBef>
              <a:buClr>
                <a:srgbClr val="FFA50A"/>
              </a:buClr>
              <a:buSzPct val="92857"/>
              <a:buAutoNum type="arabicPeriod" startAt="6"/>
              <a:tabLst>
                <a:tab pos="247015" algn="l"/>
              </a:tabLst>
            </a:pPr>
            <a:r>
              <a:rPr sz="1600" dirty="0">
                <a:solidFill>
                  <a:srgbClr val="02FF00"/>
                </a:solidFill>
                <a:latin typeface="Arial MT"/>
                <a:cs typeface="Arial MT"/>
              </a:rPr>
              <a:t>Routes</a:t>
            </a:r>
            <a:r>
              <a:rPr sz="1600" spc="-3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02FF00"/>
                </a:solidFill>
                <a:latin typeface="Arial MT"/>
                <a:cs typeface="Arial MT"/>
              </a:rPr>
              <a:t>are</a:t>
            </a:r>
            <a:r>
              <a:rPr sz="1600" spc="-25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02FF00"/>
                </a:solidFill>
                <a:latin typeface="Arial MT"/>
                <a:cs typeface="Arial MT"/>
              </a:rPr>
              <a:t>React</a:t>
            </a:r>
            <a:r>
              <a:rPr sz="1600" spc="-25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02FF00"/>
                </a:solidFill>
                <a:latin typeface="Arial MT"/>
                <a:cs typeface="Arial MT"/>
              </a:rPr>
              <a:t>components.</a:t>
            </a:r>
            <a:endParaRPr sz="16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77911" y="227555"/>
            <a:ext cx="6988176" cy="48987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85645">
              <a:lnSpc>
                <a:spcPct val="100000"/>
              </a:lnSpc>
              <a:spcBef>
                <a:spcPts val="100"/>
              </a:spcBef>
            </a:pPr>
            <a:r>
              <a:rPr dirty="0"/>
              <a:t>47</a:t>
            </a:r>
            <a:r>
              <a:rPr lang="en-US" dirty="0"/>
              <a:t>.</a:t>
            </a:r>
            <a:r>
              <a:rPr spc="-55" dirty="0"/>
              <a:t> </a:t>
            </a:r>
            <a:r>
              <a:rPr dirty="0">
                <a:solidFill>
                  <a:srgbClr val="02FF00"/>
                </a:solidFill>
              </a:rPr>
              <a:t>React</a:t>
            </a:r>
            <a:r>
              <a:rPr spc="-40" dirty="0">
                <a:solidFill>
                  <a:srgbClr val="02FF00"/>
                </a:solidFill>
              </a:rPr>
              <a:t> </a:t>
            </a:r>
            <a:r>
              <a:rPr spc="-10" dirty="0"/>
              <a:t>Router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79035" y="2700372"/>
            <a:ext cx="4385929" cy="2215573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77912" y="133350"/>
            <a:ext cx="6988176" cy="48987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99920">
              <a:lnSpc>
                <a:spcPct val="100000"/>
              </a:lnSpc>
              <a:spcBef>
                <a:spcPts val="100"/>
              </a:spcBef>
            </a:pPr>
            <a:r>
              <a:rPr dirty="0"/>
              <a:t>48</a:t>
            </a:r>
            <a:r>
              <a:rPr lang="en-US" dirty="0"/>
              <a:t>.</a:t>
            </a:r>
            <a:r>
              <a:rPr spc="-50" dirty="0"/>
              <a:t> </a:t>
            </a:r>
            <a:r>
              <a:rPr dirty="0">
                <a:solidFill>
                  <a:srgbClr val="02FF00"/>
                </a:solidFill>
              </a:rPr>
              <a:t>Layout</a:t>
            </a:r>
            <a:r>
              <a:rPr spc="-40" dirty="0">
                <a:solidFill>
                  <a:srgbClr val="02FF00"/>
                </a:solidFill>
              </a:rPr>
              <a:t> </a:t>
            </a:r>
            <a:r>
              <a:rPr spc="-10" dirty="0"/>
              <a:t>Routes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28800" y="751288"/>
            <a:ext cx="5662246" cy="320039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753235" y="4079747"/>
            <a:ext cx="5637530" cy="531495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 marL="247015" indent="-234315">
              <a:lnSpc>
                <a:spcPct val="100000"/>
              </a:lnSpc>
              <a:spcBef>
                <a:spcPts val="409"/>
              </a:spcBef>
              <a:buClr>
                <a:srgbClr val="FFA50A"/>
              </a:buClr>
              <a:buSzPct val="92857"/>
              <a:buAutoNum type="arabicPeriod"/>
              <a:tabLst>
                <a:tab pos="247015" algn="l"/>
              </a:tabLst>
            </a:pPr>
            <a:r>
              <a:rPr sz="1400" dirty="0">
                <a:solidFill>
                  <a:srgbClr val="02FF00"/>
                </a:solidFill>
                <a:latin typeface="Arial MT"/>
                <a:cs typeface="Arial MT"/>
              </a:rPr>
              <a:t>Layout</a:t>
            </a:r>
            <a:r>
              <a:rPr sz="1400" spc="-25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2FF00"/>
                </a:solidFill>
                <a:latin typeface="Arial MT"/>
                <a:cs typeface="Arial MT"/>
              </a:rPr>
              <a:t>Routes</a:t>
            </a:r>
            <a:r>
              <a:rPr sz="1400" spc="-2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help</a:t>
            </a:r>
            <a:r>
              <a:rPr sz="1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us</a:t>
            </a:r>
            <a:r>
              <a:rPr sz="1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14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use</a:t>
            </a:r>
            <a:r>
              <a:rPr sz="14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A50A"/>
                </a:solidFill>
                <a:latin typeface="Arial MT"/>
                <a:cs typeface="Arial MT"/>
              </a:rPr>
              <a:t>shared</a:t>
            </a:r>
            <a:r>
              <a:rPr sz="1400" spc="-20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FFA50A"/>
                </a:solidFill>
                <a:latin typeface="Arial MT"/>
                <a:cs typeface="Arial MT"/>
              </a:rPr>
              <a:t>elements</a:t>
            </a:r>
            <a:endParaRPr sz="1400" dirty="0">
              <a:latin typeface="Arial MT"/>
              <a:cs typeface="Arial MT"/>
            </a:endParaRPr>
          </a:p>
          <a:p>
            <a:pPr marL="247015" indent="-234315">
              <a:lnSpc>
                <a:spcPct val="100000"/>
              </a:lnSpc>
              <a:spcBef>
                <a:spcPts val="310"/>
              </a:spcBef>
              <a:buClr>
                <a:srgbClr val="FFA50A"/>
              </a:buClr>
              <a:buSzPct val="92857"/>
              <a:buAutoNum type="arabicPeriod"/>
              <a:tabLst>
                <a:tab pos="247015" algn="l"/>
              </a:tabLst>
            </a:pPr>
            <a:r>
              <a:rPr sz="1400" dirty="0">
                <a:solidFill>
                  <a:srgbClr val="02FF00"/>
                </a:solidFill>
                <a:latin typeface="Arial MT"/>
                <a:cs typeface="Arial MT"/>
              </a:rPr>
              <a:t>Outlet</a:t>
            </a:r>
            <a:r>
              <a:rPr sz="1400" spc="-25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component</a:t>
            </a:r>
            <a:r>
              <a:rPr sz="1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is</a:t>
            </a:r>
            <a:r>
              <a:rPr sz="14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used</a:t>
            </a:r>
            <a:r>
              <a:rPr sz="14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A50A"/>
                </a:solidFill>
                <a:latin typeface="Arial MT"/>
                <a:cs typeface="Arial MT"/>
              </a:rPr>
              <a:t>to</a:t>
            </a:r>
            <a:r>
              <a:rPr sz="1400" spc="-25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A50A"/>
                </a:solidFill>
                <a:latin typeface="Arial MT"/>
                <a:cs typeface="Arial MT"/>
              </a:rPr>
              <a:t>render</a:t>
            </a:r>
            <a:r>
              <a:rPr sz="1400" spc="-25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A50A"/>
                </a:solidFill>
                <a:latin typeface="Arial MT"/>
                <a:cs typeface="Arial MT"/>
              </a:rPr>
              <a:t>the</a:t>
            </a:r>
            <a:r>
              <a:rPr sz="1400" spc="-25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A50A"/>
                </a:solidFill>
                <a:latin typeface="Arial MT"/>
                <a:cs typeface="Arial MT"/>
              </a:rPr>
              <a:t>children</a:t>
            </a:r>
            <a:r>
              <a:rPr sz="1400" spc="-20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A50A"/>
                </a:solidFill>
                <a:latin typeface="Arial MT"/>
                <a:cs typeface="Arial MT"/>
              </a:rPr>
              <a:t>at</a:t>
            </a:r>
            <a:r>
              <a:rPr sz="1400" spc="-20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A50A"/>
                </a:solidFill>
                <a:latin typeface="Arial MT"/>
                <a:cs typeface="Arial MT"/>
              </a:rPr>
              <a:t>the</a:t>
            </a:r>
            <a:r>
              <a:rPr sz="1400" spc="-25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A50A"/>
                </a:solidFill>
                <a:latin typeface="Arial MT"/>
                <a:cs typeface="Arial MT"/>
              </a:rPr>
              <a:t>correct</a:t>
            </a:r>
            <a:r>
              <a:rPr sz="1400" spc="-20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FFA50A"/>
                </a:solidFill>
                <a:latin typeface="Arial MT"/>
                <a:cs typeface="Arial MT"/>
              </a:rPr>
              <a:t>places</a:t>
            </a:r>
            <a:endParaRPr sz="1400" dirty="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77912" y="285750"/>
            <a:ext cx="6988176" cy="48987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136140">
              <a:lnSpc>
                <a:spcPct val="100000"/>
              </a:lnSpc>
              <a:spcBef>
                <a:spcPts val="100"/>
              </a:spcBef>
            </a:pPr>
            <a:r>
              <a:rPr dirty="0"/>
              <a:t>49</a:t>
            </a:r>
            <a:r>
              <a:rPr lang="en-US" dirty="0"/>
              <a:t>.</a:t>
            </a:r>
            <a:r>
              <a:rPr spc="-45" dirty="0"/>
              <a:t> </a:t>
            </a:r>
            <a:r>
              <a:rPr dirty="0">
                <a:solidFill>
                  <a:srgbClr val="02FF00"/>
                </a:solidFill>
              </a:rPr>
              <a:t>Route</a:t>
            </a:r>
            <a:r>
              <a:rPr spc="-40" dirty="0">
                <a:solidFill>
                  <a:srgbClr val="02FF00"/>
                </a:solidFill>
              </a:rPr>
              <a:t> </a:t>
            </a:r>
            <a:r>
              <a:rPr spc="-10" dirty="0"/>
              <a:t>Links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905000" y="3408293"/>
            <a:ext cx="5442585" cy="531495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 marL="247015" indent="-234315">
              <a:lnSpc>
                <a:spcPct val="100000"/>
              </a:lnSpc>
              <a:spcBef>
                <a:spcPts val="409"/>
              </a:spcBef>
              <a:buClr>
                <a:srgbClr val="FFA50A"/>
              </a:buClr>
              <a:buSzPct val="92857"/>
              <a:buAutoNum type="arabicPeriod"/>
              <a:tabLst>
                <a:tab pos="247015" algn="l"/>
              </a:tabLst>
            </a:pPr>
            <a:r>
              <a:rPr sz="1400" dirty="0">
                <a:solidFill>
                  <a:srgbClr val="02FF00"/>
                </a:solidFill>
                <a:latin typeface="Arial MT"/>
                <a:cs typeface="Arial MT"/>
              </a:rPr>
              <a:t>Link</a:t>
            </a:r>
            <a:r>
              <a:rPr sz="1400" spc="-25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Component</a:t>
            </a:r>
            <a:r>
              <a:rPr sz="1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with</a:t>
            </a:r>
            <a:r>
              <a:rPr sz="1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2FF00"/>
                </a:solidFill>
                <a:latin typeface="Arial MT"/>
                <a:cs typeface="Arial MT"/>
              </a:rPr>
              <a:t>to</a:t>
            </a:r>
            <a:r>
              <a:rPr sz="1400" spc="-25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property</a:t>
            </a:r>
            <a:r>
              <a:rPr sz="1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can</a:t>
            </a:r>
            <a:r>
              <a:rPr sz="1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be</a:t>
            </a:r>
            <a:r>
              <a:rPr sz="1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used</a:t>
            </a:r>
            <a:r>
              <a:rPr sz="14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14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A50A"/>
                </a:solidFill>
                <a:latin typeface="Arial MT"/>
                <a:cs typeface="Arial MT"/>
              </a:rPr>
              <a:t>avoid</a:t>
            </a:r>
            <a:r>
              <a:rPr sz="1400" spc="-20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FFA50A"/>
                </a:solidFill>
                <a:latin typeface="Arial MT"/>
                <a:cs typeface="Arial MT"/>
              </a:rPr>
              <a:t>reloading</a:t>
            </a:r>
            <a:endParaRPr sz="1400" dirty="0">
              <a:latin typeface="Arial MT"/>
              <a:cs typeface="Arial MT"/>
            </a:endParaRPr>
          </a:p>
          <a:p>
            <a:pPr marL="247015" indent="-234315">
              <a:lnSpc>
                <a:spcPct val="100000"/>
              </a:lnSpc>
              <a:spcBef>
                <a:spcPts val="310"/>
              </a:spcBef>
              <a:buClr>
                <a:srgbClr val="FFA50A"/>
              </a:buClr>
              <a:buSzPct val="92857"/>
              <a:buAutoNum type="arabicPeriod"/>
              <a:tabLst>
                <a:tab pos="247015" algn="l"/>
              </a:tabLst>
            </a:pPr>
            <a:r>
              <a:rPr sz="1400" dirty="0">
                <a:solidFill>
                  <a:srgbClr val="02FF00"/>
                </a:solidFill>
                <a:latin typeface="Arial MT"/>
                <a:cs typeface="Arial MT"/>
              </a:rPr>
              <a:t>useNavigate</a:t>
            </a:r>
            <a:r>
              <a:rPr sz="1400" spc="-3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hook</a:t>
            </a:r>
            <a:r>
              <a:rPr sz="14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can</a:t>
            </a:r>
            <a:r>
              <a:rPr sz="14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be</a:t>
            </a:r>
            <a:r>
              <a:rPr sz="14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used</a:t>
            </a:r>
            <a:r>
              <a:rPr sz="14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14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do</a:t>
            </a:r>
            <a:r>
              <a:rPr sz="14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A50A"/>
                </a:solidFill>
                <a:latin typeface="Arial MT"/>
                <a:cs typeface="Arial MT"/>
              </a:rPr>
              <a:t>navigation</a:t>
            </a:r>
            <a:r>
              <a:rPr sz="1400" spc="-25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FFA50A"/>
                </a:solidFill>
                <a:latin typeface="Arial MT"/>
                <a:cs typeface="Arial MT"/>
              </a:rPr>
              <a:t>programmatically</a:t>
            </a:r>
            <a:r>
              <a:rPr sz="1400" spc="-10" dirty="0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1400" dirty="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28800" y="1094145"/>
            <a:ext cx="5922122" cy="1995631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62914" y="984777"/>
            <a:ext cx="4109085" cy="3173946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247650" marR="258445" indent="-234950">
              <a:lnSpc>
                <a:spcPct val="113300"/>
              </a:lnSpc>
              <a:spcBef>
                <a:spcPts val="50"/>
              </a:spcBef>
              <a:buClr>
                <a:srgbClr val="FFA50A"/>
              </a:buClr>
              <a:buSzPct val="88888"/>
              <a:buAutoNum type="arabicPeriod"/>
              <a:tabLst>
                <a:tab pos="247650" algn="l"/>
              </a:tabLst>
            </a:pPr>
            <a:r>
              <a:rPr sz="1800" dirty="0">
                <a:solidFill>
                  <a:srgbClr val="02FF00"/>
                </a:solidFill>
                <a:latin typeface="Arial MT"/>
                <a:cs typeface="Arial MT"/>
              </a:rPr>
              <a:t>Loader</a:t>
            </a:r>
            <a:r>
              <a:rPr sz="1800" spc="-35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method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can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be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used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load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data</a:t>
            </a:r>
            <a:r>
              <a:rPr sz="18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before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18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particular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route</a:t>
            </a:r>
            <a:r>
              <a:rPr sz="18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is 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executed.</a:t>
            </a:r>
            <a:endParaRPr sz="1800" dirty="0">
              <a:latin typeface="Arial MT"/>
              <a:cs typeface="Arial MT"/>
            </a:endParaRPr>
          </a:p>
          <a:p>
            <a:pPr marL="247650" marR="334645" indent="-234950">
              <a:lnSpc>
                <a:spcPct val="115599"/>
              </a:lnSpc>
              <a:buSzPct val="88888"/>
              <a:buAutoNum type="arabicPeriod"/>
              <a:tabLst>
                <a:tab pos="247650" algn="l"/>
              </a:tabLst>
            </a:pPr>
            <a:r>
              <a:rPr sz="1800" dirty="0">
                <a:solidFill>
                  <a:srgbClr val="FFA50A"/>
                </a:solidFill>
                <a:latin typeface="Arial MT"/>
                <a:cs typeface="Arial MT"/>
              </a:rPr>
              <a:t>The</a:t>
            </a:r>
            <a:r>
              <a:rPr sz="1800" spc="-30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A50A"/>
                </a:solidFill>
                <a:latin typeface="Arial MT"/>
                <a:cs typeface="Arial MT"/>
              </a:rPr>
              <a:t>loader</a:t>
            </a:r>
            <a:r>
              <a:rPr sz="1800" spc="-15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method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02FF00"/>
                </a:solidFill>
                <a:latin typeface="Arial MT"/>
                <a:cs typeface="Arial MT"/>
              </a:rPr>
              <a:t>must</a:t>
            </a:r>
            <a:r>
              <a:rPr sz="1800" spc="-25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02FF00"/>
                </a:solidFill>
                <a:latin typeface="Arial MT"/>
                <a:cs typeface="Arial MT"/>
              </a:rPr>
              <a:t>return</a:t>
            </a:r>
            <a:r>
              <a:rPr sz="1800" spc="-25" dirty="0">
                <a:solidFill>
                  <a:srgbClr val="02FF00"/>
                </a:solidFill>
                <a:latin typeface="Arial MT"/>
                <a:cs typeface="Arial MT"/>
              </a:rPr>
              <a:t> the </a:t>
            </a:r>
            <a:r>
              <a:rPr sz="1800" dirty="0">
                <a:solidFill>
                  <a:srgbClr val="02FF00"/>
                </a:solidFill>
                <a:latin typeface="Arial MT"/>
                <a:cs typeface="Arial MT"/>
              </a:rPr>
              <a:t>data</a:t>
            </a:r>
            <a:r>
              <a:rPr sz="1800" spc="-2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that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is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loaded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or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02FF00"/>
                </a:solidFill>
                <a:latin typeface="Arial MT"/>
                <a:cs typeface="Arial MT"/>
              </a:rPr>
              <a:t>promise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1800" dirty="0">
              <a:latin typeface="Arial MT"/>
              <a:cs typeface="Arial MT"/>
            </a:endParaRPr>
          </a:p>
          <a:p>
            <a:pPr marL="247650" marR="5080" indent="-234950">
              <a:lnSpc>
                <a:spcPct val="115599"/>
              </a:lnSpc>
              <a:spcBef>
                <a:spcPts val="25"/>
              </a:spcBef>
              <a:buSzPct val="88888"/>
              <a:buAutoNum type="arabicPeriod"/>
              <a:tabLst>
                <a:tab pos="247650" algn="l"/>
              </a:tabLst>
            </a:pPr>
            <a:r>
              <a:rPr sz="1800" dirty="0">
                <a:solidFill>
                  <a:srgbClr val="FFA50A"/>
                </a:solidFill>
                <a:latin typeface="Arial MT"/>
                <a:cs typeface="Arial MT"/>
              </a:rPr>
              <a:t>Data</a:t>
            </a:r>
            <a:r>
              <a:rPr sz="1800" spc="-35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is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available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component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25" dirty="0">
                <a:solidFill>
                  <a:srgbClr val="02FF00"/>
                </a:solidFill>
                <a:latin typeface="Arial MT"/>
                <a:cs typeface="Arial MT"/>
              </a:rPr>
              <a:t>all </a:t>
            </a:r>
            <a:r>
              <a:rPr sz="1800" dirty="0">
                <a:solidFill>
                  <a:srgbClr val="02FF00"/>
                </a:solidFill>
                <a:latin typeface="Arial MT"/>
                <a:cs typeface="Arial MT"/>
              </a:rPr>
              <a:t>the</a:t>
            </a:r>
            <a:r>
              <a:rPr sz="1800" spc="-2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02FF00"/>
                </a:solidFill>
                <a:latin typeface="Arial MT"/>
                <a:cs typeface="Arial MT"/>
              </a:rPr>
              <a:t>child</a:t>
            </a:r>
            <a:r>
              <a:rPr sz="1800" spc="-2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02FF00"/>
                </a:solidFill>
                <a:latin typeface="Arial MT"/>
                <a:cs typeface="Arial MT"/>
              </a:rPr>
              <a:t>components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1800" dirty="0">
              <a:latin typeface="Arial MT"/>
              <a:cs typeface="Arial MT"/>
            </a:endParaRPr>
          </a:p>
          <a:p>
            <a:pPr marL="247650" marR="169545" indent="-234950">
              <a:lnSpc>
                <a:spcPct val="111100"/>
              </a:lnSpc>
              <a:spcBef>
                <a:spcPts val="95"/>
              </a:spcBef>
              <a:buClr>
                <a:srgbClr val="FFA50A"/>
              </a:buClr>
              <a:buSzPct val="88888"/>
              <a:buAutoNum type="arabicPeriod"/>
              <a:tabLst>
                <a:tab pos="247650" algn="l"/>
              </a:tabLst>
            </a:pPr>
            <a:r>
              <a:rPr sz="1800" dirty="0">
                <a:solidFill>
                  <a:srgbClr val="02FF00"/>
                </a:solidFill>
                <a:latin typeface="Arial MT"/>
                <a:cs typeface="Arial MT"/>
              </a:rPr>
              <a:t>useLoaderData</a:t>
            </a:r>
            <a:r>
              <a:rPr sz="1800" spc="-3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hook</a:t>
            </a:r>
            <a:r>
              <a:rPr sz="18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can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be</a:t>
            </a:r>
            <a:r>
              <a:rPr sz="18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used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to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get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A50A"/>
                </a:solidFill>
                <a:latin typeface="Arial MT"/>
                <a:cs typeface="Arial MT"/>
              </a:rPr>
              <a:t>the</a:t>
            </a:r>
            <a:r>
              <a:rPr sz="1800" spc="-20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A50A"/>
                </a:solidFill>
                <a:latin typeface="Arial MT"/>
                <a:cs typeface="Arial MT"/>
              </a:rPr>
              <a:t>fetched</a:t>
            </a:r>
            <a:r>
              <a:rPr sz="1800" spc="-20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FFA50A"/>
                </a:solidFill>
                <a:latin typeface="Arial MT"/>
                <a:cs typeface="Arial MT"/>
              </a:rPr>
              <a:t>data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1800" dirty="0">
              <a:latin typeface="Arial MT"/>
              <a:cs typeface="Arial MT"/>
            </a:endParaRPr>
          </a:p>
          <a:p>
            <a:pPr marL="247650" indent="-234950">
              <a:lnSpc>
                <a:spcPct val="100000"/>
              </a:lnSpc>
              <a:spcBef>
                <a:spcPts val="335"/>
              </a:spcBef>
              <a:buClr>
                <a:srgbClr val="FFA50A"/>
              </a:buClr>
              <a:buSzPct val="88888"/>
              <a:buAutoNum type="arabicPeriod"/>
              <a:tabLst>
                <a:tab pos="247650" algn="l"/>
              </a:tabLst>
            </a:pP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Loading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state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can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also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be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used.</a:t>
            </a:r>
            <a:endParaRPr sz="18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77911" y="285750"/>
            <a:ext cx="6988176" cy="48987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65810">
              <a:lnSpc>
                <a:spcPct val="100000"/>
              </a:lnSpc>
              <a:spcBef>
                <a:spcPts val="100"/>
              </a:spcBef>
            </a:pPr>
            <a:r>
              <a:rPr dirty="0"/>
              <a:t>50</a:t>
            </a:r>
            <a:r>
              <a:rPr lang="en-US" dirty="0"/>
              <a:t>.</a:t>
            </a:r>
            <a:r>
              <a:rPr spc="-70" dirty="0"/>
              <a:t> </a:t>
            </a:r>
            <a:r>
              <a:rPr dirty="0"/>
              <a:t>Data</a:t>
            </a:r>
            <a:r>
              <a:rPr spc="-60" dirty="0"/>
              <a:t> </a:t>
            </a:r>
            <a:r>
              <a:rPr dirty="0"/>
              <a:t>fetching</a:t>
            </a:r>
            <a:r>
              <a:rPr spc="-65" dirty="0"/>
              <a:t> </a:t>
            </a:r>
            <a:r>
              <a:rPr dirty="0">
                <a:solidFill>
                  <a:srgbClr val="E8F3F2"/>
                </a:solidFill>
              </a:rPr>
              <a:t>using</a:t>
            </a:r>
            <a:r>
              <a:rPr spc="-60" dirty="0">
                <a:solidFill>
                  <a:srgbClr val="E8F3F2"/>
                </a:solidFill>
              </a:rPr>
              <a:t> </a:t>
            </a:r>
            <a:r>
              <a:rPr spc="-10" dirty="0">
                <a:solidFill>
                  <a:srgbClr val="02FF00"/>
                </a:solidFill>
              </a:rPr>
              <a:t>loader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53000" y="1123950"/>
            <a:ext cx="3867581" cy="297180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77912" y="209550"/>
            <a:ext cx="6988176" cy="48987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66115">
              <a:lnSpc>
                <a:spcPct val="100000"/>
              </a:lnSpc>
              <a:spcBef>
                <a:spcPts val="100"/>
              </a:spcBef>
            </a:pPr>
            <a:r>
              <a:rPr dirty="0"/>
              <a:t>51</a:t>
            </a:r>
            <a:r>
              <a:rPr lang="en-US" dirty="0"/>
              <a:t>.</a:t>
            </a:r>
            <a:r>
              <a:rPr spc="-65" dirty="0"/>
              <a:t> </a:t>
            </a:r>
            <a:r>
              <a:rPr dirty="0"/>
              <a:t>Submitting</a:t>
            </a:r>
            <a:r>
              <a:rPr spc="-70" dirty="0"/>
              <a:t> </a:t>
            </a:r>
            <a:r>
              <a:rPr dirty="0"/>
              <a:t>data</a:t>
            </a:r>
            <a:r>
              <a:rPr spc="-75" dirty="0"/>
              <a:t> </a:t>
            </a:r>
            <a:r>
              <a:rPr dirty="0">
                <a:solidFill>
                  <a:srgbClr val="FFFFFF"/>
                </a:solidFill>
              </a:rPr>
              <a:t>using</a:t>
            </a:r>
            <a:r>
              <a:rPr spc="-70" dirty="0">
                <a:solidFill>
                  <a:srgbClr val="FFFFFF"/>
                </a:solidFill>
              </a:rPr>
              <a:t> </a:t>
            </a:r>
            <a:r>
              <a:rPr spc="-10" dirty="0">
                <a:solidFill>
                  <a:srgbClr val="02FF00"/>
                </a:solidFill>
              </a:rPr>
              <a:t>action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88419" y="863091"/>
            <a:ext cx="4081779" cy="3667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6379" marR="95250" indent="-233679">
              <a:lnSpc>
                <a:spcPct val="113799"/>
              </a:lnSpc>
              <a:spcBef>
                <a:spcPts val="100"/>
              </a:spcBef>
              <a:buClr>
                <a:srgbClr val="FFA50A"/>
              </a:buClr>
              <a:buSzPct val="87500"/>
              <a:buAutoNum type="arabicPeriod"/>
              <a:tabLst>
                <a:tab pos="247650" algn="l"/>
              </a:tabLst>
            </a:pPr>
            <a:r>
              <a:rPr sz="1600" dirty="0">
                <a:solidFill>
                  <a:srgbClr val="02FF00"/>
                </a:solidFill>
                <a:latin typeface="Arial MT"/>
                <a:cs typeface="Arial MT"/>
              </a:rPr>
              <a:t>Action</a:t>
            </a:r>
            <a:r>
              <a:rPr sz="1600" spc="-2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method</a:t>
            </a:r>
            <a:r>
              <a:rPr sz="16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can</a:t>
            </a:r>
            <a:r>
              <a:rPr sz="16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be</a:t>
            </a:r>
            <a:r>
              <a:rPr sz="16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used</a:t>
            </a:r>
            <a:r>
              <a:rPr sz="16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16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A50A"/>
                </a:solidFill>
                <a:latin typeface="Arial MT"/>
                <a:cs typeface="Arial MT"/>
              </a:rPr>
              <a:t>perform</a:t>
            </a:r>
            <a:r>
              <a:rPr sz="1600" spc="-10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600" spc="-25" dirty="0">
                <a:solidFill>
                  <a:srgbClr val="FFA50A"/>
                </a:solidFill>
                <a:latin typeface="Arial MT"/>
                <a:cs typeface="Arial MT"/>
              </a:rPr>
              <a:t>an 	</a:t>
            </a:r>
            <a:r>
              <a:rPr sz="1600" dirty="0">
                <a:solidFill>
                  <a:srgbClr val="FFA50A"/>
                </a:solidFill>
                <a:latin typeface="Arial MT"/>
                <a:cs typeface="Arial MT"/>
              </a:rPr>
              <a:t>action</a:t>
            </a:r>
            <a:r>
              <a:rPr sz="1600" spc="-30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on</a:t>
            </a:r>
            <a:r>
              <a:rPr sz="16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02FF00"/>
                </a:solidFill>
                <a:latin typeface="Arial MT"/>
                <a:cs typeface="Arial MT"/>
              </a:rPr>
              <a:t>submission</a:t>
            </a:r>
            <a:r>
              <a:rPr sz="1600" spc="-25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02FF00"/>
                </a:solidFill>
                <a:latin typeface="Arial MT"/>
                <a:cs typeface="Arial MT"/>
              </a:rPr>
              <a:t>of</a:t>
            </a:r>
            <a:r>
              <a:rPr sz="1600" spc="-15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02FF00"/>
                </a:solidFill>
                <a:latin typeface="Arial MT"/>
                <a:cs typeface="Arial MT"/>
              </a:rPr>
              <a:t>Forms</a:t>
            </a:r>
            <a:r>
              <a:rPr sz="1600" spc="-10" dirty="0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1600" dirty="0">
              <a:latin typeface="Arial MT"/>
              <a:cs typeface="Arial MT"/>
            </a:endParaRPr>
          </a:p>
          <a:p>
            <a:pPr marL="246379" marR="17145" indent="-233679">
              <a:lnSpc>
                <a:spcPct val="114999"/>
              </a:lnSpc>
              <a:buClr>
                <a:srgbClr val="FFA50A"/>
              </a:buClr>
              <a:buSzPct val="87500"/>
              <a:buAutoNum type="arabicPeriod"/>
              <a:tabLst>
                <a:tab pos="247650" algn="l"/>
              </a:tabLst>
            </a:pP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Custom</a:t>
            </a:r>
            <a:r>
              <a:rPr sz="16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02FF00"/>
                </a:solidFill>
                <a:latin typeface="Arial MT"/>
                <a:cs typeface="Arial MT"/>
              </a:rPr>
              <a:t>Form</a:t>
            </a:r>
            <a:r>
              <a:rPr sz="1600" spc="-2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component</a:t>
            </a:r>
            <a:r>
              <a:rPr sz="16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A50A"/>
                </a:solidFill>
                <a:latin typeface="Arial MT"/>
                <a:cs typeface="Arial MT"/>
              </a:rPr>
              <a:t>need</a:t>
            </a:r>
            <a:r>
              <a:rPr sz="1600" spc="-20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A50A"/>
                </a:solidFill>
                <a:latin typeface="Arial MT"/>
                <a:cs typeface="Arial MT"/>
              </a:rPr>
              <a:t>to</a:t>
            </a:r>
            <a:r>
              <a:rPr sz="1600" spc="-25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A50A"/>
                </a:solidFill>
                <a:latin typeface="Arial MT"/>
                <a:cs typeface="Arial MT"/>
              </a:rPr>
              <a:t>be</a:t>
            </a:r>
            <a:r>
              <a:rPr sz="1600" spc="-25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600" spc="-20" dirty="0">
                <a:solidFill>
                  <a:srgbClr val="FFA50A"/>
                </a:solidFill>
                <a:latin typeface="Arial MT"/>
                <a:cs typeface="Arial MT"/>
              </a:rPr>
              <a:t>used 	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along</a:t>
            </a:r>
            <a:r>
              <a:rPr sz="16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with</a:t>
            </a:r>
            <a:r>
              <a:rPr sz="16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02FF00"/>
                </a:solidFill>
                <a:latin typeface="Arial MT"/>
                <a:cs typeface="Arial MT"/>
              </a:rPr>
              <a:t>name</a:t>
            </a:r>
            <a:r>
              <a:rPr sz="1600" spc="-25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02FF00"/>
                </a:solidFill>
                <a:latin typeface="Arial MT"/>
                <a:cs typeface="Arial MT"/>
              </a:rPr>
              <a:t>attribute</a:t>
            </a:r>
            <a:r>
              <a:rPr sz="1600" spc="-25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for</a:t>
            </a:r>
            <a:r>
              <a:rPr sz="16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all</a:t>
            </a:r>
            <a:r>
              <a:rPr sz="16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Arial MT"/>
                <a:cs typeface="Arial MT"/>
              </a:rPr>
              <a:t>inputs.</a:t>
            </a:r>
            <a:endParaRPr sz="1600" dirty="0">
              <a:latin typeface="Arial MT"/>
              <a:cs typeface="Arial MT"/>
            </a:endParaRPr>
          </a:p>
          <a:p>
            <a:pPr marL="246379" marR="133350" indent="-233679">
              <a:lnSpc>
                <a:spcPts val="2210"/>
              </a:lnSpc>
              <a:spcBef>
                <a:spcPts val="95"/>
              </a:spcBef>
              <a:buSzPct val="87500"/>
              <a:buAutoNum type="arabicPeriod"/>
              <a:tabLst>
                <a:tab pos="247650" algn="l"/>
              </a:tabLst>
            </a:pPr>
            <a:r>
              <a:rPr sz="1600" dirty="0">
                <a:solidFill>
                  <a:srgbClr val="FFA50A"/>
                </a:solidFill>
                <a:latin typeface="Arial MT"/>
                <a:cs typeface="Arial MT"/>
              </a:rPr>
              <a:t>Action</a:t>
            </a:r>
            <a:r>
              <a:rPr sz="1600" spc="-25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A50A"/>
                </a:solidFill>
                <a:latin typeface="Arial MT"/>
                <a:cs typeface="Arial MT"/>
              </a:rPr>
              <a:t>function</a:t>
            </a:r>
            <a:r>
              <a:rPr sz="1600" spc="-20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will</a:t>
            </a:r>
            <a:r>
              <a:rPr sz="16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get</a:t>
            </a:r>
            <a:r>
              <a:rPr sz="16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an</a:t>
            </a:r>
            <a:r>
              <a:rPr sz="16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data</a:t>
            </a:r>
            <a:r>
              <a:rPr sz="16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object.</a:t>
            </a:r>
            <a:r>
              <a:rPr sz="16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25" dirty="0">
                <a:solidFill>
                  <a:srgbClr val="FFFFFF"/>
                </a:solidFill>
                <a:latin typeface="Arial MT"/>
                <a:cs typeface="Arial MT"/>
              </a:rPr>
              <a:t>To 	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generate</a:t>
            </a:r>
            <a:r>
              <a:rPr sz="16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correct</a:t>
            </a:r>
            <a:r>
              <a:rPr sz="16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request</a:t>
            </a:r>
            <a:r>
              <a:rPr sz="16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Arial MT"/>
                <a:cs typeface="Arial MT"/>
              </a:rPr>
              <a:t>object 	</a:t>
            </a:r>
            <a:r>
              <a:rPr sz="1600" dirty="0">
                <a:solidFill>
                  <a:srgbClr val="02FF00"/>
                </a:solidFill>
                <a:latin typeface="Arial MT"/>
                <a:cs typeface="Arial MT"/>
              </a:rPr>
              <a:t>method=“post”</a:t>
            </a:r>
            <a:r>
              <a:rPr sz="1600" spc="-3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02FF00"/>
                </a:solidFill>
                <a:latin typeface="Arial MT"/>
                <a:cs typeface="Arial MT"/>
              </a:rPr>
              <a:t>attribute</a:t>
            </a:r>
            <a:r>
              <a:rPr sz="1600" spc="-35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should</a:t>
            </a:r>
            <a:r>
              <a:rPr sz="16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be</a:t>
            </a:r>
            <a:r>
              <a:rPr sz="16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Arial MT"/>
                <a:cs typeface="Arial MT"/>
              </a:rPr>
              <a:t>used.</a:t>
            </a:r>
            <a:endParaRPr sz="1600" dirty="0">
              <a:latin typeface="Arial MT"/>
              <a:cs typeface="Arial MT"/>
            </a:endParaRPr>
          </a:p>
          <a:p>
            <a:pPr marL="246379" indent="-233679">
              <a:lnSpc>
                <a:spcPct val="100000"/>
              </a:lnSpc>
              <a:spcBef>
                <a:spcPts val="135"/>
              </a:spcBef>
              <a:buClr>
                <a:srgbClr val="FFA50A"/>
              </a:buClr>
              <a:buSzPct val="87500"/>
              <a:buAutoNum type="arabicPeriod"/>
              <a:tabLst>
                <a:tab pos="246379" algn="l"/>
              </a:tabLst>
            </a:pPr>
            <a:r>
              <a:rPr sz="1600" spc="-10" dirty="0">
                <a:solidFill>
                  <a:srgbClr val="02FF00"/>
                </a:solidFill>
                <a:latin typeface="Arial MT"/>
                <a:cs typeface="Arial MT"/>
              </a:rPr>
              <a:t>Data.request.formData()</a:t>
            </a:r>
            <a:r>
              <a:rPr sz="1600" spc="3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method</a:t>
            </a:r>
            <a:r>
              <a:rPr sz="1600" spc="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can</a:t>
            </a:r>
            <a:r>
              <a:rPr sz="1600" spc="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25" dirty="0">
                <a:solidFill>
                  <a:srgbClr val="FFFFFF"/>
                </a:solidFill>
                <a:latin typeface="Arial MT"/>
                <a:cs typeface="Arial MT"/>
              </a:rPr>
              <a:t>be</a:t>
            </a:r>
            <a:endParaRPr sz="1600" dirty="0">
              <a:latin typeface="Arial MT"/>
              <a:cs typeface="Arial MT"/>
            </a:endParaRPr>
          </a:p>
          <a:p>
            <a:pPr marL="247650">
              <a:lnSpc>
                <a:spcPct val="100000"/>
              </a:lnSpc>
              <a:spcBef>
                <a:spcPts val="290"/>
              </a:spcBef>
            </a:pP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used</a:t>
            </a:r>
            <a:r>
              <a:rPr sz="16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16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A50A"/>
                </a:solidFill>
                <a:latin typeface="Arial MT"/>
                <a:cs typeface="Arial MT"/>
              </a:rPr>
              <a:t>get</a:t>
            </a:r>
            <a:r>
              <a:rPr sz="1600" spc="-5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A50A"/>
                </a:solidFill>
                <a:latin typeface="Arial MT"/>
                <a:cs typeface="Arial MT"/>
              </a:rPr>
              <a:t>form</a:t>
            </a:r>
            <a:r>
              <a:rPr sz="1600" spc="-5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A50A"/>
                </a:solidFill>
                <a:latin typeface="Arial MT"/>
                <a:cs typeface="Arial MT"/>
              </a:rPr>
              <a:t>data</a:t>
            </a:r>
            <a:r>
              <a:rPr sz="1600" spc="-15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FFA50A"/>
                </a:solidFill>
                <a:latin typeface="Arial MT"/>
                <a:cs typeface="Arial MT"/>
              </a:rPr>
              <a:t>Object</a:t>
            </a:r>
            <a:r>
              <a:rPr sz="1600" spc="-10" dirty="0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1600" dirty="0">
              <a:latin typeface="Arial MT"/>
              <a:cs typeface="Arial MT"/>
            </a:endParaRPr>
          </a:p>
          <a:p>
            <a:pPr marL="246379" marR="5080" indent="-233679">
              <a:lnSpc>
                <a:spcPct val="113799"/>
              </a:lnSpc>
              <a:spcBef>
                <a:spcPts val="25"/>
              </a:spcBef>
              <a:buClr>
                <a:srgbClr val="FFA50A"/>
              </a:buClr>
              <a:buSzPct val="87500"/>
              <a:buAutoNum type="arabicPeriod" startAt="5"/>
              <a:tabLst>
                <a:tab pos="247650" algn="l"/>
              </a:tabLst>
            </a:pPr>
            <a:r>
              <a:rPr sz="1600" spc="-10" dirty="0">
                <a:solidFill>
                  <a:srgbClr val="02FF00"/>
                </a:solidFill>
                <a:latin typeface="Arial MT"/>
                <a:cs typeface="Arial MT"/>
              </a:rPr>
              <a:t>Object.fromEntries(formData)</a:t>
            </a:r>
            <a:r>
              <a:rPr sz="1600" spc="4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can</a:t>
            </a:r>
            <a:r>
              <a:rPr sz="1600" spc="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be</a:t>
            </a:r>
            <a:r>
              <a:rPr sz="1600" spc="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20" dirty="0">
                <a:solidFill>
                  <a:srgbClr val="FFFFFF"/>
                </a:solidFill>
                <a:latin typeface="Arial MT"/>
                <a:cs typeface="Arial MT"/>
              </a:rPr>
              <a:t>used 	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16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get</a:t>
            </a:r>
            <a:r>
              <a:rPr sz="16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A50A"/>
                </a:solidFill>
                <a:latin typeface="Arial MT"/>
                <a:cs typeface="Arial MT"/>
              </a:rPr>
              <a:t>actual</a:t>
            </a:r>
            <a:r>
              <a:rPr sz="1600" spc="-20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A50A"/>
                </a:solidFill>
                <a:latin typeface="Arial MT"/>
                <a:cs typeface="Arial MT"/>
              </a:rPr>
              <a:t>input</a:t>
            </a:r>
            <a:r>
              <a:rPr sz="1600" spc="-10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600" spc="-20" dirty="0">
                <a:solidFill>
                  <a:srgbClr val="FFA50A"/>
                </a:solidFill>
                <a:latin typeface="Arial MT"/>
                <a:cs typeface="Arial MT"/>
              </a:rPr>
              <a:t>data</a:t>
            </a:r>
            <a:r>
              <a:rPr sz="1600" spc="-20" dirty="0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1600" dirty="0">
              <a:latin typeface="Arial MT"/>
              <a:cs typeface="Arial MT"/>
            </a:endParaRPr>
          </a:p>
          <a:p>
            <a:pPr marL="246379" marR="343535" indent="-233679">
              <a:lnSpc>
                <a:spcPts val="2300"/>
              </a:lnSpc>
              <a:spcBef>
                <a:spcPts val="10"/>
              </a:spcBef>
              <a:buClr>
                <a:srgbClr val="FFA50A"/>
              </a:buClr>
              <a:buSzPct val="87500"/>
              <a:buAutoNum type="arabicPeriod" startAt="5"/>
              <a:tabLst>
                <a:tab pos="247650" algn="l"/>
              </a:tabLst>
            </a:pPr>
            <a:r>
              <a:rPr sz="1600" dirty="0">
                <a:solidFill>
                  <a:srgbClr val="02FF00"/>
                </a:solidFill>
                <a:latin typeface="Arial MT"/>
                <a:cs typeface="Arial MT"/>
              </a:rPr>
              <a:t>redirect()</a:t>
            </a:r>
            <a:r>
              <a:rPr sz="1600" spc="-25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response</a:t>
            </a:r>
            <a:r>
              <a:rPr sz="16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can</a:t>
            </a:r>
            <a:r>
              <a:rPr sz="16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be</a:t>
            </a:r>
            <a:r>
              <a:rPr sz="16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returned</a:t>
            </a:r>
            <a:r>
              <a:rPr sz="16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25" dirty="0">
                <a:solidFill>
                  <a:srgbClr val="FFFFFF"/>
                </a:solidFill>
                <a:latin typeface="Arial MT"/>
                <a:cs typeface="Arial MT"/>
              </a:rPr>
              <a:t>for 	</a:t>
            </a:r>
            <a:r>
              <a:rPr sz="1600" dirty="0">
                <a:solidFill>
                  <a:srgbClr val="FFA50A"/>
                </a:solidFill>
                <a:latin typeface="Arial MT"/>
                <a:cs typeface="Arial MT"/>
              </a:rPr>
              <a:t>navigation</a:t>
            </a:r>
            <a:r>
              <a:rPr sz="1600" spc="-40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after</a:t>
            </a:r>
            <a:r>
              <a:rPr sz="16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Arial MT"/>
                <a:cs typeface="Arial MT"/>
              </a:rPr>
              <a:t>submission.</a:t>
            </a:r>
            <a:endParaRPr sz="1600" dirty="0">
              <a:latin typeface="Arial MT"/>
              <a:cs typeface="Arial M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54A59D-79A7-4DF9-5547-FFCA940F506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272" r="12365"/>
          <a:stretch>
            <a:fillRect/>
          </a:stretch>
        </p:blipFill>
        <p:spPr>
          <a:xfrm>
            <a:off x="4896383" y="1019175"/>
            <a:ext cx="3929381" cy="310515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62000" y="3714750"/>
            <a:ext cx="7982853" cy="999440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247015" indent="-234315">
              <a:lnSpc>
                <a:spcPct val="100000"/>
              </a:lnSpc>
              <a:spcBef>
                <a:spcPts val="434"/>
              </a:spcBef>
              <a:buSzPct val="92857"/>
              <a:buAutoNum type="arabicPeriod"/>
              <a:tabLst>
                <a:tab pos="247015" algn="l"/>
              </a:tabLst>
            </a:pPr>
            <a:r>
              <a:rPr sz="1400" dirty="0">
                <a:solidFill>
                  <a:srgbClr val="FFA50A"/>
                </a:solidFill>
                <a:latin typeface="Arial MT"/>
                <a:cs typeface="Arial MT"/>
              </a:rPr>
              <a:t>State</a:t>
            </a:r>
            <a:r>
              <a:rPr sz="1400" spc="-30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A50A"/>
                </a:solidFill>
                <a:latin typeface="Arial MT"/>
                <a:cs typeface="Arial MT"/>
              </a:rPr>
              <a:t>management</a:t>
            </a:r>
            <a:r>
              <a:rPr sz="1400" spc="-25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for</a:t>
            </a:r>
            <a:r>
              <a:rPr sz="14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2FF00"/>
                </a:solidFill>
                <a:latin typeface="Arial MT"/>
                <a:cs typeface="Arial MT"/>
              </a:rPr>
              <a:t>cross</a:t>
            </a:r>
            <a:r>
              <a:rPr sz="1400" spc="-25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2FF00"/>
                </a:solidFill>
                <a:latin typeface="Arial MT"/>
                <a:cs typeface="Arial MT"/>
              </a:rPr>
              <a:t>component</a:t>
            </a:r>
            <a:r>
              <a:rPr sz="1400" spc="-2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or</a:t>
            </a:r>
            <a:r>
              <a:rPr sz="14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02FF00"/>
                </a:solidFill>
                <a:latin typeface="Arial MT"/>
                <a:cs typeface="Arial MT"/>
              </a:rPr>
              <a:t>app-</a:t>
            </a:r>
            <a:r>
              <a:rPr sz="1400" dirty="0">
                <a:solidFill>
                  <a:srgbClr val="02FF00"/>
                </a:solidFill>
                <a:latin typeface="Arial MT"/>
                <a:cs typeface="Arial MT"/>
              </a:rPr>
              <a:t>wide</a:t>
            </a:r>
            <a:r>
              <a:rPr sz="1400" spc="-2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Arial MT"/>
                <a:cs typeface="Arial MT"/>
              </a:rPr>
              <a:t>state.</a:t>
            </a:r>
            <a:endParaRPr sz="1400" dirty="0">
              <a:latin typeface="Arial MT"/>
              <a:cs typeface="Arial MT"/>
            </a:endParaRPr>
          </a:p>
          <a:p>
            <a:pPr marL="247015" indent="-234315">
              <a:lnSpc>
                <a:spcPct val="100000"/>
              </a:lnSpc>
              <a:spcBef>
                <a:spcPts val="335"/>
              </a:spcBef>
              <a:buSzPct val="92857"/>
              <a:buAutoNum type="arabicPeriod"/>
              <a:tabLst>
                <a:tab pos="247015" algn="l"/>
              </a:tabLst>
            </a:pPr>
            <a:r>
              <a:rPr sz="1400" dirty="0">
                <a:solidFill>
                  <a:srgbClr val="FFA50A"/>
                </a:solidFill>
                <a:latin typeface="Arial MT"/>
                <a:cs typeface="Arial MT"/>
              </a:rPr>
              <a:t>Redux</a:t>
            </a:r>
            <a:r>
              <a:rPr sz="1400" spc="-25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is</a:t>
            </a:r>
            <a:r>
              <a:rPr sz="14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14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2FF00"/>
                </a:solidFill>
                <a:latin typeface="Arial MT"/>
                <a:cs typeface="Arial MT"/>
              </a:rPr>
              <a:t>predictable</a:t>
            </a:r>
            <a:r>
              <a:rPr sz="1400" spc="-25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2FF00"/>
                </a:solidFill>
                <a:latin typeface="Arial MT"/>
                <a:cs typeface="Arial MT"/>
              </a:rPr>
              <a:t>state</a:t>
            </a:r>
            <a:r>
              <a:rPr sz="1400" spc="-3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2FF00"/>
                </a:solidFill>
                <a:latin typeface="Arial MT"/>
                <a:cs typeface="Arial MT"/>
              </a:rPr>
              <a:t>management</a:t>
            </a:r>
            <a:r>
              <a:rPr sz="1400" spc="-25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library</a:t>
            </a:r>
            <a:r>
              <a:rPr sz="14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for</a:t>
            </a:r>
            <a:r>
              <a:rPr sz="14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JavaScript</a:t>
            </a:r>
            <a:r>
              <a:rPr sz="14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Arial MT"/>
                <a:cs typeface="Arial MT"/>
              </a:rPr>
              <a:t>apps.</a:t>
            </a:r>
            <a:endParaRPr sz="1400" dirty="0">
              <a:latin typeface="Arial MT"/>
              <a:cs typeface="Arial MT"/>
            </a:endParaRPr>
          </a:p>
          <a:p>
            <a:pPr marL="247015" indent="-234315">
              <a:lnSpc>
                <a:spcPct val="100000"/>
              </a:lnSpc>
              <a:spcBef>
                <a:spcPts val="215"/>
              </a:spcBef>
              <a:buSzPct val="92857"/>
              <a:buAutoNum type="arabicPeriod"/>
              <a:tabLst>
                <a:tab pos="247015" algn="l"/>
              </a:tabLst>
            </a:pPr>
            <a:r>
              <a:rPr sz="1400" dirty="0">
                <a:solidFill>
                  <a:srgbClr val="FFA50A"/>
                </a:solidFill>
                <a:latin typeface="Arial MT"/>
                <a:cs typeface="Arial MT"/>
              </a:rPr>
              <a:t>Local</a:t>
            </a:r>
            <a:r>
              <a:rPr sz="1400" spc="-10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A50A"/>
                </a:solidFill>
                <a:latin typeface="Arial MT"/>
                <a:cs typeface="Arial MT"/>
              </a:rPr>
              <a:t>State</a:t>
            </a:r>
            <a:r>
              <a:rPr sz="1400" spc="-15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vs</a:t>
            </a:r>
            <a:r>
              <a:rPr sz="14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02FF00"/>
                </a:solidFill>
                <a:latin typeface="Arial MT"/>
                <a:cs typeface="Arial MT"/>
              </a:rPr>
              <a:t>Cross-</a:t>
            </a:r>
            <a:r>
              <a:rPr sz="1400" dirty="0">
                <a:solidFill>
                  <a:srgbClr val="02FF00"/>
                </a:solidFill>
                <a:latin typeface="Arial MT"/>
                <a:cs typeface="Arial MT"/>
              </a:rPr>
              <a:t>component</a:t>
            </a:r>
            <a:r>
              <a:rPr sz="1400" spc="-15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2FF00"/>
                </a:solidFill>
                <a:latin typeface="Arial MT"/>
                <a:cs typeface="Arial MT"/>
              </a:rPr>
              <a:t>state</a:t>
            </a:r>
            <a:r>
              <a:rPr sz="1400" spc="-2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vs</a:t>
            </a:r>
            <a:r>
              <a:rPr sz="14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7030A0"/>
                </a:solidFill>
                <a:latin typeface="Arial MT"/>
                <a:cs typeface="Arial MT"/>
              </a:rPr>
              <a:t>App-</a:t>
            </a:r>
            <a:r>
              <a:rPr sz="1400" dirty="0">
                <a:solidFill>
                  <a:srgbClr val="7030A0"/>
                </a:solidFill>
                <a:latin typeface="Arial MT"/>
                <a:cs typeface="Arial MT"/>
              </a:rPr>
              <a:t>Wide</a:t>
            </a:r>
            <a:r>
              <a:rPr sz="1400" spc="-15" dirty="0">
                <a:solidFill>
                  <a:srgbClr val="7030A0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Arial MT"/>
                <a:cs typeface="Arial MT"/>
              </a:rPr>
              <a:t>state</a:t>
            </a:r>
            <a:endParaRPr sz="1400" dirty="0">
              <a:latin typeface="Arial MT"/>
              <a:cs typeface="Arial MT"/>
            </a:endParaRPr>
          </a:p>
          <a:p>
            <a:pPr marL="247650" marR="22225" indent="-234950">
              <a:lnSpc>
                <a:spcPts val="1989"/>
              </a:lnSpc>
              <a:spcBef>
                <a:spcPts val="10"/>
              </a:spcBef>
              <a:buSzPct val="92857"/>
              <a:buAutoNum type="arabicPeriod"/>
              <a:tabLst>
                <a:tab pos="247650" algn="l"/>
              </a:tabLst>
            </a:pPr>
            <a:r>
              <a:rPr sz="1400" dirty="0">
                <a:solidFill>
                  <a:srgbClr val="FFA50A"/>
                </a:solidFill>
                <a:latin typeface="Arial MT"/>
                <a:cs typeface="Arial MT"/>
              </a:rPr>
              <a:t>useState</a:t>
            </a:r>
            <a:r>
              <a:rPr sz="1400" spc="-30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A50A"/>
                </a:solidFill>
                <a:latin typeface="Arial MT"/>
                <a:cs typeface="Arial MT"/>
              </a:rPr>
              <a:t>or</a:t>
            </a:r>
            <a:r>
              <a:rPr sz="1400" spc="-35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A50A"/>
                </a:solidFill>
                <a:latin typeface="Arial MT"/>
                <a:cs typeface="Arial MT"/>
              </a:rPr>
              <a:t>useReducer</a:t>
            </a:r>
            <a:r>
              <a:rPr sz="1400" spc="-30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vs</a:t>
            </a:r>
            <a:r>
              <a:rPr sz="14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2FF00"/>
                </a:solidFill>
                <a:latin typeface="Arial MT"/>
                <a:cs typeface="Arial MT"/>
              </a:rPr>
              <a:t>useState</a:t>
            </a:r>
            <a:r>
              <a:rPr sz="1400" spc="-3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2FF00"/>
                </a:solidFill>
                <a:latin typeface="Arial MT"/>
                <a:cs typeface="Arial MT"/>
              </a:rPr>
              <a:t>with</a:t>
            </a:r>
            <a:r>
              <a:rPr sz="1400" spc="-3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2FF00"/>
                </a:solidFill>
                <a:latin typeface="Arial MT"/>
                <a:cs typeface="Arial MT"/>
              </a:rPr>
              <a:t>prop</a:t>
            </a:r>
            <a:r>
              <a:rPr sz="1400" spc="-3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2FF00"/>
                </a:solidFill>
                <a:latin typeface="Arial MT"/>
                <a:cs typeface="Arial MT"/>
              </a:rPr>
              <a:t>drilling</a:t>
            </a:r>
            <a:r>
              <a:rPr sz="1400" spc="-3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vs</a:t>
            </a:r>
            <a:r>
              <a:rPr sz="14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7030A0"/>
                </a:solidFill>
                <a:latin typeface="Arial MT"/>
                <a:cs typeface="Arial MT"/>
              </a:rPr>
              <a:t>useState</a:t>
            </a:r>
            <a:r>
              <a:rPr sz="1400" spc="-30" dirty="0">
                <a:solidFill>
                  <a:srgbClr val="7030A0"/>
                </a:solidFill>
                <a:latin typeface="Arial MT"/>
                <a:cs typeface="Arial MT"/>
              </a:rPr>
              <a:t> </a:t>
            </a:r>
            <a:r>
              <a:rPr sz="1400" spc="-25" dirty="0">
                <a:solidFill>
                  <a:srgbClr val="7030A0"/>
                </a:solidFill>
                <a:latin typeface="Arial MT"/>
                <a:cs typeface="Arial MT"/>
              </a:rPr>
              <a:t>or </a:t>
            </a:r>
            <a:r>
              <a:rPr sz="1400" dirty="0">
                <a:solidFill>
                  <a:srgbClr val="7030A0"/>
                </a:solidFill>
                <a:latin typeface="Arial MT"/>
                <a:cs typeface="Arial MT"/>
              </a:rPr>
              <a:t>useContext</a:t>
            </a:r>
            <a:r>
              <a:rPr sz="1400" spc="-35" dirty="0">
                <a:solidFill>
                  <a:srgbClr val="7030A0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7030A0"/>
                </a:solidFill>
                <a:latin typeface="Arial MT"/>
                <a:cs typeface="Arial MT"/>
              </a:rPr>
              <a:t>or</a:t>
            </a:r>
            <a:r>
              <a:rPr sz="1400" spc="-35" dirty="0">
                <a:solidFill>
                  <a:srgbClr val="7030A0"/>
                </a:solidFill>
                <a:latin typeface="Arial MT"/>
                <a:cs typeface="Arial MT"/>
              </a:rPr>
              <a:t> </a:t>
            </a:r>
            <a:r>
              <a:rPr sz="1400" spc="-20" dirty="0">
                <a:solidFill>
                  <a:srgbClr val="7030A0"/>
                </a:solidFill>
                <a:latin typeface="Arial MT"/>
                <a:cs typeface="Arial MT"/>
              </a:rPr>
              <a:t>Redux</a:t>
            </a:r>
            <a:r>
              <a:rPr lang="en-US" sz="1400" spc="-20" dirty="0">
                <a:solidFill>
                  <a:srgbClr val="7030A0"/>
                </a:solidFill>
                <a:latin typeface="Arial MT"/>
                <a:cs typeface="Arial MT"/>
              </a:rPr>
              <a:t>.</a:t>
            </a:r>
            <a:endParaRPr sz="14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77910" y="209550"/>
            <a:ext cx="6988176" cy="48987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8485">
              <a:lnSpc>
                <a:spcPct val="100000"/>
              </a:lnSpc>
              <a:spcBef>
                <a:spcPts val="100"/>
              </a:spcBef>
            </a:pPr>
            <a:r>
              <a:rPr dirty="0"/>
              <a:t>52</a:t>
            </a:r>
            <a:r>
              <a:rPr lang="en-US" dirty="0"/>
              <a:t>.</a:t>
            </a:r>
            <a:r>
              <a:rPr spc="-35" dirty="0"/>
              <a:t> </a:t>
            </a:r>
            <a:r>
              <a:rPr dirty="0"/>
              <a:t>What</a:t>
            </a:r>
            <a:r>
              <a:rPr spc="-25" dirty="0"/>
              <a:t> </a:t>
            </a:r>
            <a:r>
              <a:rPr dirty="0">
                <a:solidFill>
                  <a:srgbClr val="FFFFFF"/>
                </a:solidFill>
              </a:rPr>
              <a:t>is</a:t>
            </a:r>
            <a:r>
              <a:rPr spc="-25" dirty="0">
                <a:solidFill>
                  <a:srgbClr val="FFFFFF"/>
                </a:solidFill>
              </a:rPr>
              <a:t> </a:t>
            </a:r>
            <a:r>
              <a:rPr spc="-20" dirty="0">
                <a:solidFill>
                  <a:srgbClr val="02FF00"/>
                </a:solidFill>
              </a:rPr>
              <a:t>Redux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36616" y="876014"/>
            <a:ext cx="5070763" cy="2662149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5974" y="1047750"/>
            <a:ext cx="4447635" cy="3176894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 marL="247015" indent="-234315">
              <a:lnSpc>
                <a:spcPct val="100000"/>
              </a:lnSpc>
              <a:spcBef>
                <a:spcPts val="409"/>
              </a:spcBef>
              <a:buSzPct val="92857"/>
              <a:buAutoNum type="arabicPeriod"/>
              <a:tabLst>
                <a:tab pos="247015" algn="l"/>
              </a:tabLst>
            </a:pPr>
            <a:r>
              <a:rPr dirty="0">
                <a:solidFill>
                  <a:srgbClr val="FFA50A"/>
                </a:solidFill>
                <a:latin typeface="Arial MT"/>
                <a:cs typeface="Arial MT"/>
              </a:rPr>
              <a:t>You</a:t>
            </a:r>
            <a:r>
              <a:rPr spc="-15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dirty="0">
                <a:solidFill>
                  <a:srgbClr val="FFFFFF"/>
                </a:solidFill>
                <a:latin typeface="Arial MT"/>
                <a:cs typeface="Arial MT"/>
              </a:rPr>
              <a:t>can</a:t>
            </a:r>
            <a:r>
              <a:rPr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>
                <a:solidFill>
                  <a:srgbClr val="FFFFFF"/>
                </a:solidFill>
                <a:latin typeface="Arial MT"/>
                <a:cs typeface="Arial MT"/>
              </a:rPr>
              <a:t>use</a:t>
            </a:r>
            <a:r>
              <a:rPr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pc="-20" dirty="0">
                <a:solidFill>
                  <a:srgbClr val="02FF00"/>
                </a:solidFill>
                <a:latin typeface="Arial MT"/>
                <a:cs typeface="Arial MT"/>
              </a:rPr>
              <a:t>both</a:t>
            </a:r>
            <a:r>
              <a:rPr spc="-20" dirty="0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dirty="0">
              <a:latin typeface="Arial MT"/>
              <a:cs typeface="Arial MT"/>
            </a:endParaRPr>
          </a:p>
          <a:p>
            <a:pPr marL="247650" marR="521970" indent="-234950">
              <a:lnSpc>
                <a:spcPct val="112900"/>
              </a:lnSpc>
              <a:spcBef>
                <a:spcPts val="95"/>
              </a:spcBef>
              <a:buSzPct val="92857"/>
              <a:buAutoNum type="arabicPeriod"/>
              <a:tabLst>
                <a:tab pos="247650" algn="l"/>
              </a:tabLst>
            </a:pPr>
            <a:r>
              <a:rPr dirty="0">
                <a:solidFill>
                  <a:srgbClr val="FFA50A"/>
                </a:solidFill>
                <a:latin typeface="Arial MT"/>
                <a:cs typeface="Arial MT"/>
              </a:rPr>
              <a:t>Setup</a:t>
            </a:r>
            <a:r>
              <a:rPr spc="-30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dirty="0">
                <a:solidFill>
                  <a:srgbClr val="FFA50A"/>
                </a:solidFill>
                <a:latin typeface="Arial MT"/>
                <a:cs typeface="Arial MT"/>
              </a:rPr>
              <a:t>and</a:t>
            </a:r>
            <a:r>
              <a:rPr spc="-30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dirty="0">
                <a:solidFill>
                  <a:srgbClr val="FFA50A"/>
                </a:solidFill>
                <a:latin typeface="Arial MT"/>
                <a:cs typeface="Arial MT"/>
              </a:rPr>
              <a:t>Coding</a:t>
            </a:r>
            <a:r>
              <a:rPr spc="-25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dirty="0">
                <a:solidFill>
                  <a:srgbClr val="FFFFFF"/>
                </a:solidFill>
                <a:latin typeface="Arial MT"/>
                <a:cs typeface="Arial MT"/>
              </a:rPr>
              <a:t>is</a:t>
            </a:r>
            <a:r>
              <a:rPr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>
                <a:solidFill>
                  <a:srgbClr val="02FF00"/>
                </a:solidFill>
                <a:latin typeface="Arial MT"/>
                <a:cs typeface="Arial MT"/>
              </a:rPr>
              <a:t>tough</a:t>
            </a:r>
            <a:r>
              <a:rPr spc="-25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dirty="0">
                <a:solidFill>
                  <a:srgbClr val="FFFFFF"/>
                </a:solidFill>
                <a:latin typeface="Arial MT"/>
                <a:cs typeface="Arial MT"/>
              </a:rPr>
              <a:t>especially</a:t>
            </a:r>
            <a:r>
              <a:rPr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>
                <a:solidFill>
                  <a:srgbClr val="FFFFFF"/>
                </a:solidFill>
                <a:latin typeface="Arial MT"/>
                <a:cs typeface="Arial MT"/>
              </a:rPr>
              <a:t>if</a:t>
            </a:r>
            <a:r>
              <a:rPr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>
                <a:solidFill>
                  <a:srgbClr val="FFFFFF"/>
                </a:solidFill>
                <a:latin typeface="Arial MT"/>
                <a:cs typeface="Arial MT"/>
              </a:rPr>
              <a:t>you</a:t>
            </a:r>
            <a:r>
              <a:rPr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>
                <a:solidFill>
                  <a:srgbClr val="FFFFFF"/>
                </a:solidFill>
                <a:latin typeface="Arial MT"/>
                <a:cs typeface="Arial MT"/>
              </a:rPr>
              <a:t>have</a:t>
            </a:r>
            <a:r>
              <a:rPr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>
                <a:solidFill>
                  <a:srgbClr val="FFFFFF"/>
                </a:solidFill>
                <a:latin typeface="Arial MT"/>
                <a:cs typeface="Arial MT"/>
              </a:rPr>
              <a:t>multiple</a:t>
            </a:r>
            <a:r>
              <a:rPr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pc="-10" dirty="0">
                <a:solidFill>
                  <a:srgbClr val="4DDAFF"/>
                </a:solidFill>
                <a:latin typeface="Arial MT"/>
                <a:cs typeface="Arial MT"/>
              </a:rPr>
              <a:t>context providers</a:t>
            </a:r>
            <a:r>
              <a:rPr spc="-10" dirty="0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dirty="0">
              <a:latin typeface="Arial MT"/>
              <a:cs typeface="Arial MT"/>
            </a:endParaRPr>
          </a:p>
          <a:p>
            <a:pPr marL="247650" marR="81280" indent="-234950">
              <a:lnSpc>
                <a:spcPts val="2020"/>
              </a:lnSpc>
              <a:buSzPct val="92857"/>
              <a:buAutoNum type="arabicPeriod"/>
              <a:tabLst>
                <a:tab pos="247650" algn="l"/>
              </a:tabLst>
            </a:pPr>
            <a:r>
              <a:rPr dirty="0">
                <a:solidFill>
                  <a:srgbClr val="FFA50A"/>
                </a:solidFill>
                <a:latin typeface="Arial MT"/>
                <a:cs typeface="Arial MT"/>
              </a:rPr>
              <a:t>Performance</a:t>
            </a:r>
            <a:r>
              <a:rPr spc="-30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dirty="0">
                <a:solidFill>
                  <a:srgbClr val="FFFFFF"/>
                </a:solidFill>
                <a:latin typeface="Arial MT"/>
                <a:cs typeface="Arial MT"/>
              </a:rPr>
              <a:t>is</a:t>
            </a:r>
            <a:r>
              <a:rPr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>
                <a:solidFill>
                  <a:srgbClr val="02FF00"/>
                </a:solidFill>
                <a:latin typeface="Arial MT"/>
                <a:cs typeface="Arial MT"/>
              </a:rPr>
              <a:t>slow</a:t>
            </a:r>
            <a:r>
              <a:rPr dirty="0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r>
              <a:rPr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>
                <a:solidFill>
                  <a:srgbClr val="4DDAFF"/>
                </a:solidFill>
                <a:latin typeface="Arial MT"/>
                <a:cs typeface="Arial MT"/>
              </a:rPr>
              <a:t>Context</a:t>
            </a:r>
            <a:r>
              <a:rPr spc="-25" dirty="0">
                <a:solidFill>
                  <a:srgbClr val="4DDAFF"/>
                </a:solidFill>
                <a:latin typeface="Arial MT"/>
                <a:cs typeface="Arial MT"/>
              </a:rPr>
              <a:t> </a:t>
            </a:r>
            <a:r>
              <a:rPr dirty="0">
                <a:solidFill>
                  <a:srgbClr val="FFFFFF"/>
                </a:solidFill>
                <a:latin typeface="Arial MT"/>
                <a:cs typeface="Arial MT"/>
              </a:rPr>
              <a:t>should</a:t>
            </a:r>
            <a:r>
              <a:rPr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>
                <a:solidFill>
                  <a:srgbClr val="FFFFFF"/>
                </a:solidFill>
                <a:latin typeface="Arial MT"/>
                <a:cs typeface="Arial MT"/>
              </a:rPr>
              <a:t>only</a:t>
            </a:r>
            <a:r>
              <a:rPr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>
                <a:solidFill>
                  <a:srgbClr val="FFFFFF"/>
                </a:solidFill>
                <a:latin typeface="Arial MT"/>
                <a:cs typeface="Arial MT"/>
              </a:rPr>
              <a:t>be</a:t>
            </a:r>
            <a:r>
              <a:rPr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>
                <a:solidFill>
                  <a:srgbClr val="FFFFFF"/>
                </a:solidFill>
                <a:latin typeface="Arial MT"/>
                <a:cs typeface="Arial MT"/>
              </a:rPr>
              <a:t>used</a:t>
            </a:r>
            <a:r>
              <a:rPr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>
                <a:solidFill>
                  <a:srgbClr val="FFFFFF"/>
                </a:solidFill>
                <a:latin typeface="Arial MT"/>
                <a:cs typeface="Arial MT"/>
              </a:rPr>
              <a:t>for</a:t>
            </a:r>
            <a:r>
              <a:rPr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>
                <a:solidFill>
                  <a:srgbClr val="FFFFFF"/>
                </a:solidFill>
                <a:latin typeface="Arial MT"/>
                <a:cs typeface="Arial MT"/>
              </a:rPr>
              <a:t>things</a:t>
            </a:r>
            <a:r>
              <a:rPr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>
                <a:solidFill>
                  <a:srgbClr val="FFFFFF"/>
                </a:solidFill>
                <a:latin typeface="Arial MT"/>
                <a:cs typeface="Arial MT"/>
              </a:rPr>
              <a:t>that</a:t>
            </a:r>
            <a:r>
              <a:rPr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pc="-10" dirty="0">
                <a:solidFill>
                  <a:srgbClr val="02FF00"/>
                </a:solidFill>
                <a:latin typeface="Arial MT"/>
                <a:cs typeface="Arial MT"/>
              </a:rPr>
              <a:t>rarely </a:t>
            </a:r>
            <a:r>
              <a:rPr dirty="0">
                <a:solidFill>
                  <a:srgbClr val="02FF00"/>
                </a:solidFill>
                <a:latin typeface="Arial MT"/>
                <a:cs typeface="Arial MT"/>
              </a:rPr>
              <a:t>change</a:t>
            </a:r>
            <a:r>
              <a:rPr dirty="0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r>
              <a:rPr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>
                <a:solidFill>
                  <a:srgbClr val="FFFFFF"/>
                </a:solidFill>
                <a:latin typeface="Arial MT"/>
                <a:cs typeface="Arial MT"/>
              </a:rPr>
              <a:t>On</a:t>
            </a:r>
            <a:r>
              <a:rPr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>
                <a:solidFill>
                  <a:srgbClr val="FFFFFF"/>
                </a:solidFill>
                <a:latin typeface="Arial MT"/>
                <a:cs typeface="Arial MT"/>
              </a:rPr>
              <a:t>other</a:t>
            </a:r>
            <a:r>
              <a:rPr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>
                <a:solidFill>
                  <a:srgbClr val="FFFFFF"/>
                </a:solidFill>
                <a:latin typeface="Arial MT"/>
                <a:cs typeface="Arial MT"/>
              </a:rPr>
              <a:t>hand</a:t>
            </a:r>
            <a:r>
              <a:rPr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>
                <a:solidFill>
                  <a:srgbClr val="7030A0"/>
                </a:solidFill>
                <a:latin typeface="Arial MT"/>
                <a:cs typeface="Arial MT"/>
              </a:rPr>
              <a:t>Redux</a:t>
            </a:r>
            <a:r>
              <a:rPr spc="-25" dirty="0">
                <a:solidFill>
                  <a:srgbClr val="7030A0"/>
                </a:solidFill>
                <a:latin typeface="Arial MT"/>
                <a:cs typeface="Arial MT"/>
              </a:rPr>
              <a:t> </a:t>
            </a:r>
            <a:r>
              <a:rPr dirty="0">
                <a:solidFill>
                  <a:srgbClr val="7030A0"/>
                </a:solidFill>
                <a:latin typeface="Arial MT"/>
                <a:cs typeface="Arial MT"/>
              </a:rPr>
              <a:t>has</a:t>
            </a:r>
            <a:r>
              <a:rPr spc="-20" dirty="0">
                <a:solidFill>
                  <a:srgbClr val="7030A0"/>
                </a:solidFill>
                <a:latin typeface="Arial MT"/>
                <a:cs typeface="Arial MT"/>
              </a:rPr>
              <a:t> </a:t>
            </a:r>
            <a:r>
              <a:rPr dirty="0">
                <a:solidFill>
                  <a:srgbClr val="7030A0"/>
                </a:solidFill>
                <a:latin typeface="Arial MT"/>
                <a:cs typeface="Arial MT"/>
              </a:rPr>
              <a:t>great</a:t>
            </a:r>
            <a:r>
              <a:rPr spc="-25" dirty="0">
                <a:solidFill>
                  <a:srgbClr val="7030A0"/>
                </a:solidFill>
                <a:latin typeface="Arial MT"/>
                <a:cs typeface="Arial MT"/>
              </a:rPr>
              <a:t> </a:t>
            </a:r>
            <a:r>
              <a:rPr spc="-10" dirty="0">
                <a:solidFill>
                  <a:srgbClr val="7030A0"/>
                </a:solidFill>
                <a:latin typeface="Arial MT"/>
                <a:cs typeface="Arial MT"/>
              </a:rPr>
              <a:t>performance</a:t>
            </a:r>
            <a:r>
              <a:rPr spc="-10" dirty="0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dirty="0">
              <a:latin typeface="Arial MT"/>
              <a:cs typeface="Arial MT"/>
            </a:endParaRPr>
          </a:p>
          <a:p>
            <a:pPr marL="247015" indent="-234315">
              <a:lnSpc>
                <a:spcPct val="100000"/>
              </a:lnSpc>
              <a:spcBef>
                <a:spcPts val="90"/>
              </a:spcBef>
              <a:buSzPct val="92857"/>
              <a:buAutoNum type="arabicPeriod"/>
              <a:tabLst>
                <a:tab pos="247015" algn="l"/>
              </a:tabLst>
            </a:pPr>
            <a:r>
              <a:rPr dirty="0">
                <a:solidFill>
                  <a:srgbClr val="FFA50A"/>
                </a:solidFill>
                <a:latin typeface="Arial MT"/>
                <a:cs typeface="Arial MT"/>
              </a:rPr>
              <a:t>If</a:t>
            </a:r>
            <a:r>
              <a:rPr spc="-20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dirty="0">
                <a:solidFill>
                  <a:srgbClr val="FFA50A"/>
                </a:solidFill>
                <a:latin typeface="Arial MT"/>
                <a:cs typeface="Arial MT"/>
              </a:rPr>
              <a:t>these</a:t>
            </a:r>
            <a:r>
              <a:rPr spc="-20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dirty="0">
                <a:solidFill>
                  <a:srgbClr val="FFA50A"/>
                </a:solidFill>
                <a:latin typeface="Arial MT"/>
                <a:cs typeface="Arial MT"/>
              </a:rPr>
              <a:t>things</a:t>
            </a:r>
            <a:r>
              <a:rPr spc="-20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dirty="0">
                <a:solidFill>
                  <a:srgbClr val="02FF00"/>
                </a:solidFill>
                <a:latin typeface="Arial MT"/>
                <a:cs typeface="Arial MT"/>
              </a:rPr>
              <a:t>don’t</a:t>
            </a:r>
            <a:r>
              <a:rPr spc="-15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dirty="0">
                <a:solidFill>
                  <a:srgbClr val="02FF00"/>
                </a:solidFill>
                <a:latin typeface="Arial MT"/>
                <a:cs typeface="Arial MT"/>
              </a:rPr>
              <a:t>matter</a:t>
            </a:r>
            <a:r>
              <a:rPr spc="-25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>
                <a:solidFill>
                  <a:srgbClr val="FFFFFF"/>
                </a:solidFill>
                <a:latin typeface="Arial MT"/>
                <a:cs typeface="Arial MT"/>
              </a:rPr>
              <a:t>you</a:t>
            </a:r>
            <a:r>
              <a:rPr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>
                <a:solidFill>
                  <a:srgbClr val="FFFFFF"/>
                </a:solidFill>
                <a:latin typeface="Arial MT"/>
                <a:cs typeface="Arial MT"/>
              </a:rPr>
              <a:t>then</a:t>
            </a:r>
            <a:r>
              <a:rPr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>
                <a:solidFill>
                  <a:srgbClr val="FFFFFF"/>
                </a:solidFill>
                <a:latin typeface="Arial MT"/>
                <a:cs typeface="Arial MT"/>
              </a:rPr>
              <a:t>you</a:t>
            </a:r>
            <a:r>
              <a:rPr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>
                <a:solidFill>
                  <a:srgbClr val="FFFFFF"/>
                </a:solidFill>
                <a:latin typeface="Arial MT"/>
                <a:cs typeface="Arial MT"/>
              </a:rPr>
              <a:t>can</a:t>
            </a:r>
            <a:r>
              <a:rPr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>
                <a:solidFill>
                  <a:srgbClr val="FFFFFF"/>
                </a:solidFill>
                <a:latin typeface="Arial MT"/>
                <a:cs typeface="Arial MT"/>
              </a:rPr>
              <a:t>choose</a:t>
            </a:r>
            <a:r>
              <a:rPr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>
                <a:solidFill>
                  <a:srgbClr val="7030A0"/>
                </a:solidFill>
                <a:latin typeface="Arial MT"/>
                <a:cs typeface="Arial MT"/>
              </a:rPr>
              <a:t>not</a:t>
            </a:r>
            <a:r>
              <a:rPr spc="-20" dirty="0">
                <a:solidFill>
                  <a:srgbClr val="7030A0"/>
                </a:solidFill>
                <a:latin typeface="Arial MT"/>
                <a:cs typeface="Arial MT"/>
              </a:rPr>
              <a:t> </a:t>
            </a:r>
            <a:r>
              <a:rPr dirty="0">
                <a:solidFill>
                  <a:srgbClr val="7030A0"/>
                </a:solidFill>
                <a:latin typeface="Arial MT"/>
                <a:cs typeface="Arial MT"/>
              </a:rPr>
              <a:t>to</a:t>
            </a:r>
            <a:r>
              <a:rPr spc="-15" dirty="0">
                <a:solidFill>
                  <a:srgbClr val="7030A0"/>
                </a:solidFill>
                <a:latin typeface="Arial MT"/>
                <a:cs typeface="Arial MT"/>
              </a:rPr>
              <a:t> </a:t>
            </a:r>
            <a:r>
              <a:rPr dirty="0">
                <a:solidFill>
                  <a:srgbClr val="7030A0"/>
                </a:solidFill>
                <a:latin typeface="Arial MT"/>
                <a:cs typeface="Arial MT"/>
              </a:rPr>
              <a:t>use</a:t>
            </a:r>
            <a:r>
              <a:rPr spc="-20" dirty="0">
                <a:solidFill>
                  <a:srgbClr val="7030A0"/>
                </a:solidFill>
                <a:latin typeface="Arial MT"/>
                <a:cs typeface="Arial MT"/>
              </a:rPr>
              <a:t> </a:t>
            </a:r>
            <a:r>
              <a:rPr spc="-10" dirty="0">
                <a:solidFill>
                  <a:srgbClr val="7030A0"/>
                </a:solidFill>
                <a:latin typeface="Arial MT"/>
                <a:cs typeface="Arial MT"/>
              </a:rPr>
              <a:t>redux</a:t>
            </a:r>
            <a:endParaRPr dirty="0">
              <a:latin typeface="Arial MT"/>
              <a:cs typeface="Arial MT"/>
            </a:endParaRPr>
          </a:p>
          <a:p>
            <a:pPr marL="247650">
              <a:lnSpc>
                <a:spcPct val="100000"/>
              </a:lnSpc>
              <a:spcBef>
                <a:spcPts val="215"/>
              </a:spcBef>
            </a:pPr>
            <a:r>
              <a:rPr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>
                <a:solidFill>
                  <a:srgbClr val="4DDAFF"/>
                </a:solidFill>
                <a:latin typeface="Arial MT"/>
                <a:cs typeface="Arial MT"/>
              </a:rPr>
              <a:t>stay</a:t>
            </a:r>
            <a:r>
              <a:rPr spc="-10" dirty="0">
                <a:solidFill>
                  <a:srgbClr val="4DDAFF"/>
                </a:solidFill>
                <a:latin typeface="Arial MT"/>
                <a:cs typeface="Arial MT"/>
              </a:rPr>
              <a:t> </a:t>
            </a:r>
            <a:r>
              <a:rPr dirty="0">
                <a:solidFill>
                  <a:srgbClr val="4DDAFF"/>
                </a:solidFill>
                <a:latin typeface="Arial MT"/>
                <a:cs typeface="Arial MT"/>
              </a:rPr>
              <a:t>with</a:t>
            </a:r>
            <a:r>
              <a:rPr spc="-5" dirty="0">
                <a:solidFill>
                  <a:srgbClr val="4DDAFF"/>
                </a:solidFill>
                <a:latin typeface="Arial MT"/>
                <a:cs typeface="Arial MT"/>
              </a:rPr>
              <a:t> </a:t>
            </a:r>
            <a:r>
              <a:rPr spc="-10" dirty="0">
                <a:solidFill>
                  <a:srgbClr val="4DDAFF"/>
                </a:solidFill>
                <a:latin typeface="Arial MT"/>
                <a:cs typeface="Arial MT"/>
              </a:rPr>
              <a:t>React-Context</a:t>
            </a:r>
            <a:r>
              <a:rPr spc="-10" dirty="0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77912" y="209550"/>
            <a:ext cx="6988176" cy="48987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77900">
              <a:lnSpc>
                <a:spcPct val="100000"/>
              </a:lnSpc>
              <a:spcBef>
                <a:spcPts val="100"/>
              </a:spcBef>
            </a:pPr>
            <a:r>
              <a:rPr dirty="0"/>
              <a:t>53</a:t>
            </a:r>
            <a:r>
              <a:rPr lang="en-US" dirty="0"/>
              <a:t>.</a:t>
            </a:r>
            <a:r>
              <a:rPr spc="-35" dirty="0"/>
              <a:t> </a:t>
            </a:r>
            <a:r>
              <a:rPr spc="-20" dirty="0">
                <a:solidFill>
                  <a:srgbClr val="4DDAFF"/>
                </a:solidFill>
              </a:rPr>
              <a:t>React-</a:t>
            </a:r>
            <a:r>
              <a:rPr dirty="0">
                <a:solidFill>
                  <a:srgbClr val="4DDAFF"/>
                </a:solidFill>
              </a:rPr>
              <a:t>Context</a:t>
            </a:r>
            <a:r>
              <a:rPr spc="-15" dirty="0">
                <a:solidFill>
                  <a:srgbClr val="4DDAFF"/>
                </a:solidFill>
              </a:rPr>
              <a:t> </a:t>
            </a:r>
            <a:r>
              <a:rPr dirty="0">
                <a:solidFill>
                  <a:srgbClr val="FFFFFF"/>
                </a:solidFill>
              </a:rPr>
              <a:t>vs</a:t>
            </a:r>
            <a:r>
              <a:rPr spc="-20" dirty="0">
                <a:solidFill>
                  <a:srgbClr val="FFFFFF"/>
                </a:solidFill>
              </a:rPr>
              <a:t> </a:t>
            </a:r>
            <a:r>
              <a:rPr spc="-10" dirty="0">
                <a:solidFill>
                  <a:srgbClr val="7030A0"/>
                </a:solidFill>
              </a:rPr>
              <a:t>Redux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57800" y="1127520"/>
            <a:ext cx="3276600" cy="3017354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81000" y="1200150"/>
            <a:ext cx="4343400" cy="31157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7650" marR="230504" indent="-234950">
              <a:lnSpc>
                <a:spcPct val="118600"/>
              </a:lnSpc>
              <a:spcBef>
                <a:spcPts val="100"/>
              </a:spcBef>
              <a:buSzPct val="92857"/>
              <a:buAutoNum type="arabicPeriod"/>
              <a:tabLst>
                <a:tab pos="247650" algn="l"/>
              </a:tabLst>
            </a:pPr>
            <a:r>
              <a:rPr sz="1600" dirty="0">
                <a:solidFill>
                  <a:srgbClr val="FFA50A"/>
                </a:solidFill>
                <a:latin typeface="Arial MT"/>
                <a:cs typeface="Arial MT"/>
              </a:rPr>
              <a:t>Single</a:t>
            </a:r>
            <a:r>
              <a:rPr sz="1600" spc="-30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A50A"/>
                </a:solidFill>
                <a:latin typeface="Arial MT"/>
                <a:cs typeface="Arial MT"/>
              </a:rPr>
              <a:t>Source:</a:t>
            </a:r>
            <a:r>
              <a:rPr sz="1600" spc="-25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Uses</a:t>
            </a:r>
            <a:r>
              <a:rPr sz="16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16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7030A0"/>
                </a:solidFill>
                <a:latin typeface="Arial MT"/>
                <a:cs typeface="Arial MT"/>
              </a:rPr>
              <a:t>single</a:t>
            </a:r>
            <a:r>
              <a:rPr sz="1600" spc="-30" dirty="0">
                <a:solidFill>
                  <a:srgbClr val="7030A0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7030A0"/>
                </a:solidFill>
                <a:latin typeface="Arial MT"/>
                <a:cs typeface="Arial MT"/>
              </a:rPr>
              <a:t>central</a:t>
            </a:r>
            <a:r>
              <a:rPr sz="1600" spc="-20" dirty="0">
                <a:solidFill>
                  <a:srgbClr val="7030A0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7030A0"/>
                </a:solidFill>
                <a:latin typeface="Arial MT"/>
                <a:cs typeface="Arial MT"/>
              </a:rPr>
              <a:t>store</a:t>
            </a:r>
            <a:r>
              <a:rPr sz="1600" spc="-35" dirty="0">
                <a:solidFill>
                  <a:srgbClr val="7030A0"/>
                </a:solidFill>
                <a:latin typeface="Arial MT"/>
                <a:cs typeface="Arial MT"/>
              </a:rPr>
              <a:t> </a:t>
            </a:r>
            <a:r>
              <a:rPr sz="1600" spc="-25" dirty="0">
                <a:solidFill>
                  <a:srgbClr val="FFFFFF"/>
                </a:solidFill>
                <a:latin typeface="Arial MT"/>
                <a:cs typeface="Arial MT"/>
              </a:rPr>
              <a:t>to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maintain</a:t>
            </a:r>
            <a:r>
              <a:rPr sz="16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16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entire</a:t>
            </a:r>
            <a:r>
              <a:rPr sz="16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application's</a:t>
            </a:r>
            <a:r>
              <a:rPr sz="16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Arial MT"/>
                <a:cs typeface="Arial MT"/>
              </a:rPr>
              <a:t>state.</a:t>
            </a:r>
            <a:endParaRPr sz="1600" dirty="0">
              <a:latin typeface="Arial MT"/>
              <a:cs typeface="Arial MT"/>
            </a:endParaRPr>
          </a:p>
          <a:p>
            <a:pPr marL="247650" marR="5080" indent="-234950">
              <a:lnSpc>
                <a:spcPct val="112900"/>
              </a:lnSpc>
              <a:buSzPct val="92857"/>
              <a:buAutoNum type="arabicPeriod"/>
              <a:tabLst>
                <a:tab pos="247650" algn="l"/>
              </a:tabLst>
            </a:pPr>
            <a:r>
              <a:rPr sz="1600" dirty="0">
                <a:solidFill>
                  <a:srgbClr val="FFA50A"/>
                </a:solidFill>
                <a:latin typeface="Arial MT"/>
                <a:cs typeface="Arial MT"/>
              </a:rPr>
              <a:t>Actions:</a:t>
            </a:r>
            <a:r>
              <a:rPr sz="1600" spc="-35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02FF00"/>
                </a:solidFill>
                <a:latin typeface="Arial MT"/>
                <a:cs typeface="Arial MT"/>
              </a:rPr>
              <a:t>Components</a:t>
            </a:r>
            <a:r>
              <a:rPr sz="1600" spc="-35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02FF00"/>
                </a:solidFill>
                <a:latin typeface="Arial MT"/>
                <a:cs typeface="Arial MT"/>
              </a:rPr>
              <a:t>never</a:t>
            </a:r>
            <a:r>
              <a:rPr sz="1600" spc="-4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02FF00"/>
                </a:solidFill>
                <a:latin typeface="Arial MT"/>
                <a:cs typeface="Arial MT"/>
              </a:rPr>
              <a:t>directly</a:t>
            </a:r>
            <a:r>
              <a:rPr sz="1600" spc="-35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02FF00"/>
                </a:solidFill>
                <a:latin typeface="Arial MT"/>
                <a:cs typeface="Arial MT"/>
              </a:rPr>
              <a:t>change</a:t>
            </a:r>
            <a:r>
              <a:rPr sz="1600" spc="-4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600" spc="-25" dirty="0">
                <a:solidFill>
                  <a:srgbClr val="FFFFFF"/>
                </a:solidFill>
                <a:latin typeface="Arial MT"/>
                <a:cs typeface="Arial MT"/>
              </a:rPr>
              <a:t>the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store.</a:t>
            </a:r>
            <a:r>
              <a:rPr sz="16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Changes</a:t>
            </a:r>
            <a:r>
              <a:rPr sz="16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16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state</a:t>
            </a:r>
            <a:r>
              <a:rPr sz="16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are</a:t>
            </a:r>
            <a:r>
              <a:rPr sz="16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made</a:t>
            </a:r>
            <a:r>
              <a:rPr sz="16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Arial MT"/>
                <a:cs typeface="Arial MT"/>
              </a:rPr>
              <a:t>through</a:t>
            </a:r>
            <a:endParaRPr sz="1600" dirty="0">
              <a:latin typeface="Arial MT"/>
              <a:cs typeface="Arial MT"/>
            </a:endParaRPr>
          </a:p>
          <a:p>
            <a:pPr marL="247650">
              <a:lnSpc>
                <a:spcPct val="100000"/>
              </a:lnSpc>
              <a:spcBef>
                <a:spcPts val="334"/>
              </a:spcBef>
            </a:pPr>
            <a:r>
              <a:rPr sz="1600" dirty="0">
                <a:solidFill>
                  <a:srgbClr val="7030A0"/>
                </a:solidFill>
                <a:latin typeface="Arial MT"/>
                <a:cs typeface="Arial MT"/>
              </a:rPr>
              <a:t>dispatched</a:t>
            </a:r>
            <a:r>
              <a:rPr sz="1600" spc="-35" dirty="0">
                <a:solidFill>
                  <a:srgbClr val="7030A0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7030A0"/>
                </a:solidFill>
                <a:latin typeface="Arial MT"/>
                <a:cs typeface="Arial MT"/>
              </a:rPr>
              <a:t>actions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,</a:t>
            </a:r>
            <a:r>
              <a:rPr sz="16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which</a:t>
            </a:r>
            <a:r>
              <a:rPr sz="16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describe</a:t>
            </a:r>
            <a:r>
              <a:rPr sz="16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Arial MT"/>
                <a:cs typeface="Arial MT"/>
              </a:rPr>
              <a:t>events.</a:t>
            </a:r>
            <a:endParaRPr sz="1600" dirty="0">
              <a:latin typeface="Arial MT"/>
              <a:cs typeface="Arial MT"/>
            </a:endParaRPr>
          </a:p>
          <a:p>
            <a:pPr marL="247650" marR="84455" indent="-234950">
              <a:lnSpc>
                <a:spcPct val="112900"/>
              </a:lnSpc>
              <a:buSzPct val="92857"/>
              <a:buAutoNum type="arabicPeriod" startAt="3"/>
              <a:tabLst>
                <a:tab pos="247650" algn="l"/>
              </a:tabLst>
            </a:pPr>
            <a:r>
              <a:rPr sz="1600" dirty="0">
                <a:solidFill>
                  <a:srgbClr val="FFA50A"/>
                </a:solidFill>
                <a:latin typeface="Arial MT"/>
                <a:cs typeface="Arial MT"/>
              </a:rPr>
              <a:t>Reducers:</a:t>
            </a:r>
            <a:r>
              <a:rPr sz="1600" spc="-30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7030A0"/>
                </a:solidFill>
                <a:latin typeface="Arial MT"/>
                <a:cs typeface="Arial MT"/>
              </a:rPr>
              <a:t>Actions</a:t>
            </a:r>
            <a:r>
              <a:rPr sz="1600" spc="-30" dirty="0">
                <a:solidFill>
                  <a:srgbClr val="7030A0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are</a:t>
            </a:r>
            <a:r>
              <a:rPr sz="16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processed</a:t>
            </a:r>
            <a:r>
              <a:rPr sz="16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by</a:t>
            </a:r>
            <a:r>
              <a:rPr sz="16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7030A0"/>
                </a:solidFill>
                <a:latin typeface="Arial MT"/>
                <a:cs typeface="Arial MT"/>
              </a:rPr>
              <a:t>reducers</a:t>
            </a:r>
            <a:r>
              <a:rPr sz="1600" spc="-10" dirty="0">
                <a:solidFill>
                  <a:srgbClr val="FFFFFF"/>
                </a:solidFill>
                <a:latin typeface="Arial MT"/>
                <a:cs typeface="Arial MT"/>
              </a:rPr>
              <a:t>, </a:t>
            </a:r>
            <a:r>
              <a:rPr sz="1600" dirty="0">
                <a:solidFill>
                  <a:srgbClr val="02FF00"/>
                </a:solidFill>
                <a:latin typeface="Arial MT"/>
                <a:cs typeface="Arial MT"/>
              </a:rPr>
              <a:t>pure</a:t>
            </a:r>
            <a:r>
              <a:rPr sz="1600" spc="-25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02FF00"/>
                </a:solidFill>
                <a:latin typeface="Arial MT"/>
                <a:cs typeface="Arial MT"/>
              </a:rPr>
              <a:t>functions</a:t>
            </a:r>
            <a:r>
              <a:rPr sz="1600" spc="-25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that</a:t>
            </a:r>
            <a:r>
              <a:rPr sz="16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return</a:t>
            </a:r>
            <a:r>
              <a:rPr sz="16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16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7030A0"/>
                </a:solidFill>
                <a:latin typeface="Arial MT"/>
                <a:cs typeface="Arial MT"/>
              </a:rPr>
              <a:t>new</a:t>
            </a:r>
            <a:r>
              <a:rPr sz="1600" spc="-20" dirty="0">
                <a:solidFill>
                  <a:srgbClr val="7030A0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7030A0"/>
                </a:solidFill>
                <a:latin typeface="Arial MT"/>
                <a:cs typeface="Arial MT"/>
              </a:rPr>
              <a:t>state</a:t>
            </a:r>
            <a:r>
              <a:rPr sz="1600" spc="-10" dirty="0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1600" dirty="0">
              <a:latin typeface="Arial MT"/>
              <a:cs typeface="Arial MT"/>
            </a:endParaRPr>
          </a:p>
          <a:p>
            <a:pPr marL="247650" marR="173990" indent="-234950">
              <a:lnSpc>
                <a:spcPct val="112900"/>
              </a:lnSpc>
              <a:spcBef>
                <a:spcPts val="95"/>
              </a:spcBef>
              <a:buSzPct val="92857"/>
              <a:buAutoNum type="arabicPeriod" startAt="3"/>
              <a:tabLst>
                <a:tab pos="247650" algn="l"/>
              </a:tabLst>
            </a:pPr>
            <a:r>
              <a:rPr sz="1600" dirty="0">
                <a:solidFill>
                  <a:srgbClr val="FFA50A"/>
                </a:solidFill>
                <a:latin typeface="Arial MT"/>
                <a:cs typeface="Arial MT"/>
              </a:rPr>
              <a:t>Immutable:</a:t>
            </a:r>
            <a:r>
              <a:rPr sz="1600" spc="-35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7030A0"/>
                </a:solidFill>
                <a:latin typeface="Arial MT"/>
                <a:cs typeface="Arial MT"/>
              </a:rPr>
              <a:t>State</a:t>
            </a:r>
            <a:r>
              <a:rPr sz="1600" spc="-30" dirty="0">
                <a:solidFill>
                  <a:srgbClr val="7030A0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is</a:t>
            </a:r>
            <a:r>
              <a:rPr sz="16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02FF00"/>
                </a:solidFill>
                <a:latin typeface="Arial MT"/>
                <a:cs typeface="Arial MT"/>
              </a:rPr>
              <a:t>immutable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;</a:t>
            </a:r>
            <a:r>
              <a:rPr sz="16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every</a:t>
            </a:r>
            <a:r>
              <a:rPr sz="16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Arial MT"/>
                <a:cs typeface="Arial MT"/>
              </a:rPr>
              <a:t>change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results</a:t>
            </a:r>
            <a:r>
              <a:rPr sz="16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sz="16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16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7030A0"/>
                </a:solidFill>
                <a:latin typeface="Arial MT"/>
                <a:cs typeface="Arial MT"/>
              </a:rPr>
              <a:t>new</a:t>
            </a:r>
            <a:r>
              <a:rPr sz="1600" spc="-15" dirty="0">
                <a:solidFill>
                  <a:srgbClr val="7030A0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7030A0"/>
                </a:solidFill>
                <a:latin typeface="Arial MT"/>
                <a:cs typeface="Arial MT"/>
              </a:rPr>
              <a:t>state</a:t>
            </a:r>
            <a:r>
              <a:rPr sz="1600" spc="-25" dirty="0">
                <a:solidFill>
                  <a:srgbClr val="7030A0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Arial MT"/>
                <a:cs typeface="Arial MT"/>
              </a:rPr>
              <a:t>object.</a:t>
            </a:r>
            <a:endParaRPr sz="1600" dirty="0">
              <a:latin typeface="Arial MT"/>
              <a:cs typeface="Arial MT"/>
            </a:endParaRPr>
          </a:p>
          <a:p>
            <a:pPr marL="247015" indent="-234315">
              <a:lnSpc>
                <a:spcPct val="100000"/>
              </a:lnSpc>
              <a:spcBef>
                <a:spcPts val="240"/>
              </a:spcBef>
              <a:buSzPct val="92857"/>
              <a:buAutoNum type="arabicPeriod" startAt="3"/>
              <a:tabLst>
                <a:tab pos="247015" algn="l"/>
              </a:tabLst>
            </a:pPr>
            <a:r>
              <a:rPr sz="1600" dirty="0">
                <a:solidFill>
                  <a:srgbClr val="FFA50A"/>
                </a:solidFill>
                <a:latin typeface="Arial MT"/>
                <a:cs typeface="Arial MT"/>
              </a:rPr>
              <a:t>This</a:t>
            </a:r>
            <a:r>
              <a:rPr sz="1600" spc="-30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A50A"/>
                </a:solidFill>
                <a:latin typeface="Arial MT"/>
                <a:cs typeface="Arial MT"/>
              </a:rPr>
              <a:t>is</a:t>
            </a:r>
            <a:r>
              <a:rPr sz="1600" spc="-30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A50A"/>
                </a:solidFill>
                <a:latin typeface="Arial MT"/>
                <a:cs typeface="Arial MT"/>
              </a:rPr>
              <a:t>different</a:t>
            </a:r>
            <a:r>
              <a:rPr sz="1600" spc="-30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from</a:t>
            </a:r>
            <a:r>
              <a:rPr sz="16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4DDAFF"/>
                </a:solidFill>
                <a:latin typeface="Arial MT"/>
                <a:cs typeface="Arial MT"/>
              </a:rPr>
              <a:t>useReducer</a:t>
            </a:r>
            <a:r>
              <a:rPr sz="1600" spc="-30" dirty="0">
                <a:solidFill>
                  <a:srgbClr val="4DDAFF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Arial MT"/>
                <a:cs typeface="Arial MT"/>
              </a:rPr>
              <a:t>hook.</a:t>
            </a:r>
            <a:endParaRPr sz="16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486459" y="285750"/>
            <a:ext cx="4171081" cy="48987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54</a:t>
            </a:r>
            <a:r>
              <a:rPr lang="en-US" dirty="0"/>
              <a:t>.</a:t>
            </a:r>
            <a:r>
              <a:rPr spc="-45" dirty="0"/>
              <a:t> </a:t>
            </a:r>
            <a:r>
              <a:rPr dirty="0"/>
              <a:t>How</a:t>
            </a:r>
            <a:r>
              <a:rPr spc="-40" dirty="0"/>
              <a:t> </a:t>
            </a:r>
            <a:r>
              <a:rPr dirty="0">
                <a:solidFill>
                  <a:srgbClr val="02FF00"/>
                </a:solidFill>
              </a:rPr>
              <a:t>Redux</a:t>
            </a:r>
            <a:r>
              <a:rPr spc="-50" dirty="0">
                <a:solidFill>
                  <a:srgbClr val="02FF00"/>
                </a:solidFill>
              </a:rPr>
              <a:t> </a:t>
            </a:r>
            <a:r>
              <a:rPr spc="-10" dirty="0">
                <a:solidFill>
                  <a:srgbClr val="02FF00"/>
                </a:solidFill>
              </a:rPr>
              <a:t>Works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53000" y="1504950"/>
            <a:ext cx="3975735" cy="2667000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76400" y="1123950"/>
            <a:ext cx="6098474" cy="3066223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 marL="247015" indent="-234315">
              <a:lnSpc>
                <a:spcPct val="100000"/>
              </a:lnSpc>
              <a:spcBef>
                <a:spcPts val="409"/>
              </a:spcBef>
              <a:buClr>
                <a:srgbClr val="FFA50A"/>
              </a:buClr>
              <a:buSzPct val="92857"/>
              <a:buAutoNum type="arabicPeriod"/>
              <a:tabLst>
                <a:tab pos="247015" algn="l"/>
              </a:tabLst>
            </a:pPr>
            <a:r>
              <a:rPr sz="2000" dirty="0">
                <a:solidFill>
                  <a:srgbClr val="02FF00"/>
                </a:solidFill>
                <a:latin typeface="Arial MT"/>
                <a:cs typeface="Arial MT"/>
              </a:rPr>
              <a:t>npm</a:t>
            </a:r>
            <a:r>
              <a:rPr sz="2000" spc="-2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02FF00"/>
                </a:solidFill>
                <a:latin typeface="Arial MT"/>
                <a:cs typeface="Arial MT"/>
              </a:rPr>
              <a:t>init</a:t>
            </a:r>
            <a:r>
              <a:rPr sz="2000" spc="-1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2000" spc="-35" dirty="0">
                <a:solidFill>
                  <a:srgbClr val="02FF00"/>
                </a:solidFill>
                <a:latin typeface="Arial MT"/>
                <a:cs typeface="Arial MT"/>
              </a:rPr>
              <a:t>–y</a:t>
            </a:r>
            <a:endParaRPr sz="2000" dirty="0">
              <a:latin typeface="Arial MT"/>
              <a:cs typeface="Arial MT"/>
            </a:endParaRPr>
          </a:p>
          <a:p>
            <a:pPr marL="247015" indent="-234315">
              <a:lnSpc>
                <a:spcPct val="100000"/>
              </a:lnSpc>
              <a:spcBef>
                <a:spcPts val="315"/>
              </a:spcBef>
              <a:buClr>
                <a:srgbClr val="FFA50A"/>
              </a:buClr>
              <a:buSzPct val="92857"/>
              <a:buAutoNum type="arabicPeriod"/>
              <a:tabLst>
                <a:tab pos="247015" algn="l"/>
              </a:tabLst>
            </a:pPr>
            <a:r>
              <a:rPr sz="2000" dirty="0">
                <a:solidFill>
                  <a:srgbClr val="02FF00"/>
                </a:solidFill>
                <a:latin typeface="Arial MT"/>
                <a:cs typeface="Arial MT"/>
              </a:rPr>
              <a:t>npm</a:t>
            </a:r>
            <a:r>
              <a:rPr sz="2000" spc="-3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02FF00"/>
                </a:solidFill>
                <a:latin typeface="Arial MT"/>
                <a:cs typeface="Arial MT"/>
              </a:rPr>
              <a:t>install</a:t>
            </a:r>
            <a:r>
              <a:rPr sz="2000" spc="-15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2000" spc="-20" dirty="0">
                <a:solidFill>
                  <a:srgbClr val="02FF00"/>
                </a:solidFill>
                <a:latin typeface="Arial MT"/>
                <a:cs typeface="Arial MT"/>
              </a:rPr>
              <a:t>redux</a:t>
            </a:r>
            <a:endParaRPr sz="2000" dirty="0">
              <a:latin typeface="Arial MT"/>
              <a:cs typeface="Arial MT"/>
            </a:endParaRPr>
          </a:p>
          <a:p>
            <a:pPr marL="247015" indent="-234315">
              <a:lnSpc>
                <a:spcPct val="100000"/>
              </a:lnSpc>
              <a:spcBef>
                <a:spcPts val="215"/>
              </a:spcBef>
              <a:buSzPct val="92857"/>
              <a:buAutoNum type="arabicPeriod"/>
              <a:tabLst>
                <a:tab pos="247015" algn="l"/>
              </a:tabLst>
            </a:pPr>
            <a:r>
              <a:rPr sz="2000" dirty="0">
                <a:solidFill>
                  <a:srgbClr val="FFA50A"/>
                </a:solidFill>
                <a:latin typeface="Arial MT"/>
                <a:cs typeface="Arial MT"/>
              </a:rPr>
              <a:t>import</a:t>
            </a:r>
            <a:r>
              <a:rPr sz="2000" spc="-20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sz="20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node</a:t>
            </a:r>
            <a:r>
              <a:rPr sz="20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02FF00"/>
                </a:solidFill>
                <a:latin typeface="Arial MT"/>
                <a:cs typeface="Arial MT"/>
              </a:rPr>
              <a:t>Const</a:t>
            </a:r>
            <a:r>
              <a:rPr sz="2000" spc="-2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02FF00"/>
                </a:solidFill>
                <a:latin typeface="Arial MT"/>
                <a:cs typeface="Arial MT"/>
              </a:rPr>
              <a:t>redux</a:t>
            </a:r>
            <a:r>
              <a:rPr sz="2000" spc="-15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02FF00"/>
                </a:solidFill>
                <a:latin typeface="Arial MT"/>
                <a:cs typeface="Arial MT"/>
              </a:rPr>
              <a:t>=</a:t>
            </a:r>
            <a:r>
              <a:rPr sz="2000" spc="-25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2000" spc="-10" dirty="0">
                <a:solidFill>
                  <a:srgbClr val="02FF00"/>
                </a:solidFill>
                <a:latin typeface="Arial MT"/>
                <a:cs typeface="Arial MT"/>
              </a:rPr>
              <a:t>require(‘redux’);</a:t>
            </a:r>
            <a:endParaRPr sz="2000" dirty="0">
              <a:latin typeface="Arial MT"/>
              <a:cs typeface="Arial MT"/>
            </a:endParaRPr>
          </a:p>
          <a:p>
            <a:pPr marL="247015" indent="-234315">
              <a:lnSpc>
                <a:spcPct val="100000"/>
              </a:lnSpc>
              <a:spcBef>
                <a:spcPts val="240"/>
              </a:spcBef>
              <a:buSzPct val="92857"/>
              <a:buAutoNum type="arabicPeriod"/>
              <a:tabLst>
                <a:tab pos="247015" algn="l"/>
              </a:tabLst>
            </a:pPr>
            <a:r>
              <a:rPr sz="2000" dirty="0">
                <a:solidFill>
                  <a:srgbClr val="FFA50A"/>
                </a:solidFill>
                <a:latin typeface="Arial MT"/>
                <a:cs typeface="Arial MT"/>
              </a:rPr>
              <a:t>We</a:t>
            </a:r>
            <a:r>
              <a:rPr sz="2000" spc="-20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A50A"/>
                </a:solidFill>
                <a:latin typeface="Arial MT"/>
                <a:cs typeface="Arial MT"/>
              </a:rPr>
              <a:t>need</a:t>
            </a:r>
            <a:r>
              <a:rPr sz="2000" spc="-15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20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setup</a:t>
            </a:r>
            <a:r>
              <a:rPr sz="20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all</a:t>
            </a:r>
            <a:r>
              <a:rPr sz="20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4</a:t>
            </a:r>
            <a:r>
              <a:rPr sz="2000" spc="3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basic</a:t>
            </a:r>
            <a:r>
              <a:rPr sz="20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Arial MT"/>
                <a:cs typeface="Arial MT"/>
              </a:rPr>
              <a:t>things:</a:t>
            </a:r>
            <a:endParaRPr sz="2000" dirty="0">
              <a:latin typeface="Arial MT"/>
              <a:cs typeface="Arial MT"/>
            </a:endParaRPr>
          </a:p>
          <a:p>
            <a:pPr marL="472440" lvl="1" indent="-234315">
              <a:lnSpc>
                <a:spcPct val="100000"/>
              </a:lnSpc>
              <a:spcBef>
                <a:spcPts val="310"/>
              </a:spcBef>
              <a:buClr>
                <a:srgbClr val="FFA50A"/>
              </a:buClr>
              <a:buSzPct val="92857"/>
              <a:buAutoNum type="arabicPeriod"/>
              <a:tabLst>
                <a:tab pos="472440" algn="l"/>
              </a:tabLst>
            </a:pPr>
            <a:r>
              <a:rPr sz="2000" spc="-10" dirty="0">
                <a:solidFill>
                  <a:srgbClr val="7030A0"/>
                </a:solidFill>
                <a:latin typeface="Arial MT"/>
                <a:cs typeface="Arial MT"/>
              </a:rPr>
              <a:t>Reducer</a:t>
            </a:r>
            <a:endParaRPr sz="2000" dirty="0">
              <a:latin typeface="Arial MT"/>
              <a:cs typeface="Arial MT"/>
            </a:endParaRPr>
          </a:p>
          <a:p>
            <a:pPr marL="472440" lvl="1" indent="-234315">
              <a:lnSpc>
                <a:spcPct val="100000"/>
              </a:lnSpc>
              <a:spcBef>
                <a:spcPts val="215"/>
              </a:spcBef>
              <a:buClr>
                <a:srgbClr val="FFA50A"/>
              </a:buClr>
              <a:buSzPct val="92857"/>
              <a:buAutoNum type="arabicPeriod"/>
              <a:tabLst>
                <a:tab pos="472440" algn="l"/>
              </a:tabLst>
            </a:pPr>
            <a:r>
              <a:rPr sz="2000" spc="-10" dirty="0">
                <a:solidFill>
                  <a:srgbClr val="7030A0"/>
                </a:solidFill>
                <a:latin typeface="Arial MT"/>
                <a:cs typeface="Arial MT"/>
              </a:rPr>
              <a:t>Store</a:t>
            </a:r>
            <a:endParaRPr sz="2000" dirty="0">
              <a:latin typeface="Arial MT"/>
              <a:cs typeface="Arial MT"/>
            </a:endParaRPr>
          </a:p>
          <a:p>
            <a:pPr marL="472440" lvl="1" indent="-234315">
              <a:lnSpc>
                <a:spcPct val="100000"/>
              </a:lnSpc>
              <a:spcBef>
                <a:spcPts val="219"/>
              </a:spcBef>
              <a:buClr>
                <a:srgbClr val="FFA50A"/>
              </a:buClr>
              <a:buSzPct val="92857"/>
              <a:buAutoNum type="arabicPeriod"/>
              <a:tabLst>
                <a:tab pos="472440" algn="l"/>
              </a:tabLst>
            </a:pPr>
            <a:r>
              <a:rPr sz="2000" spc="-10" dirty="0">
                <a:solidFill>
                  <a:srgbClr val="7030A0"/>
                </a:solidFill>
                <a:latin typeface="Arial MT"/>
                <a:cs typeface="Arial MT"/>
              </a:rPr>
              <a:t>Subscriber</a:t>
            </a:r>
            <a:endParaRPr sz="2000" dirty="0">
              <a:latin typeface="Arial MT"/>
              <a:cs typeface="Arial MT"/>
            </a:endParaRPr>
          </a:p>
          <a:p>
            <a:pPr marL="472440" lvl="1" indent="-234315">
              <a:lnSpc>
                <a:spcPct val="100000"/>
              </a:lnSpc>
              <a:spcBef>
                <a:spcPts val="335"/>
              </a:spcBef>
              <a:buClr>
                <a:srgbClr val="FFA50A"/>
              </a:buClr>
              <a:buSzPct val="92857"/>
              <a:buAutoNum type="arabicPeriod"/>
              <a:tabLst>
                <a:tab pos="472440" algn="l"/>
              </a:tabLst>
            </a:pPr>
            <a:r>
              <a:rPr sz="2000" spc="-10" dirty="0">
                <a:solidFill>
                  <a:srgbClr val="7030A0"/>
                </a:solidFill>
                <a:latin typeface="Arial MT"/>
                <a:cs typeface="Arial MT"/>
              </a:rPr>
              <a:t>Actions</a:t>
            </a:r>
            <a:endParaRPr sz="2000" dirty="0">
              <a:latin typeface="Arial MT"/>
              <a:cs typeface="Arial MT"/>
            </a:endParaRPr>
          </a:p>
          <a:p>
            <a:pPr marL="247015" lvl="1" indent="-234315">
              <a:lnSpc>
                <a:spcPct val="100000"/>
              </a:lnSpc>
              <a:spcBef>
                <a:spcPts val="215"/>
              </a:spcBef>
              <a:buClr>
                <a:srgbClr val="FFA50A"/>
              </a:buClr>
              <a:buSzPct val="92857"/>
              <a:buAutoNum type="arabicPeriod"/>
              <a:tabLst>
                <a:tab pos="247015" algn="l"/>
              </a:tabLst>
            </a:pPr>
            <a:r>
              <a:rPr sz="2000" dirty="0">
                <a:solidFill>
                  <a:srgbClr val="02FF00"/>
                </a:solidFill>
                <a:latin typeface="Arial MT"/>
                <a:cs typeface="Arial MT"/>
              </a:rPr>
              <a:t>Node</a:t>
            </a:r>
            <a:r>
              <a:rPr sz="2000" spc="-2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2000" spc="-10" dirty="0">
                <a:solidFill>
                  <a:srgbClr val="02FF00"/>
                </a:solidFill>
                <a:latin typeface="Arial MT"/>
                <a:cs typeface="Arial MT"/>
              </a:rPr>
              <a:t>redux-</a:t>
            </a:r>
            <a:r>
              <a:rPr sz="2000" dirty="0">
                <a:solidFill>
                  <a:srgbClr val="02FF00"/>
                </a:solidFill>
                <a:latin typeface="Arial MT"/>
                <a:cs typeface="Arial MT"/>
              </a:rPr>
              <a:t>demo.js</a:t>
            </a:r>
            <a:r>
              <a:rPr sz="2000" spc="-15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A50A"/>
                </a:solidFill>
                <a:latin typeface="Arial MT"/>
                <a:cs typeface="Arial MT"/>
              </a:rPr>
              <a:t>command</a:t>
            </a:r>
            <a:r>
              <a:rPr sz="2000" spc="-20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20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run</a:t>
            </a:r>
            <a:r>
              <a:rPr sz="20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7030A0"/>
                </a:solidFill>
                <a:latin typeface="Arial MT"/>
                <a:cs typeface="Arial MT"/>
              </a:rPr>
              <a:t>node</a:t>
            </a:r>
            <a:r>
              <a:rPr sz="2000" spc="-15" dirty="0">
                <a:solidFill>
                  <a:srgbClr val="7030A0"/>
                </a:solidFill>
                <a:latin typeface="Arial MT"/>
                <a:cs typeface="Arial MT"/>
              </a:rPr>
              <a:t> </a:t>
            </a:r>
            <a:r>
              <a:rPr sz="2000" spc="-10" dirty="0">
                <a:solidFill>
                  <a:srgbClr val="7030A0"/>
                </a:solidFill>
                <a:latin typeface="Arial MT"/>
                <a:cs typeface="Arial MT"/>
              </a:rPr>
              <a:t>server</a:t>
            </a:r>
            <a:endParaRPr sz="20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77910" y="285750"/>
            <a:ext cx="6988176" cy="48987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42390">
              <a:lnSpc>
                <a:spcPct val="100000"/>
              </a:lnSpc>
              <a:spcBef>
                <a:spcPts val="100"/>
              </a:spcBef>
            </a:pPr>
            <a:r>
              <a:rPr dirty="0"/>
              <a:t>55</a:t>
            </a:r>
            <a:r>
              <a:rPr lang="en-US" dirty="0"/>
              <a:t>.</a:t>
            </a:r>
            <a:r>
              <a:rPr spc="-55" dirty="0"/>
              <a:t> </a:t>
            </a:r>
            <a:r>
              <a:rPr dirty="0"/>
              <a:t>Working</a:t>
            </a:r>
            <a:r>
              <a:rPr spc="-50" dirty="0"/>
              <a:t> </a:t>
            </a:r>
            <a:r>
              <a:rPr dirty="0"/>
              <a:t>with</a:t>
            </a:r>
            <a:r>
              <a:rPr spc="-55" dirty="0"/>
              <a:t> </a:t>
            </a:r>
            <a:r>
              <a:rPr spc="-10" dirty="0">
                <a:solidFill>
                  <a:srgbClr val="02FF00"/>
                </a:solidFill>
              </a:rPr>
              <a:t>Redux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23770" y="971550"/>
            <a:ext cx="4696460" cy="3719829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 marL="247015" indent="-234315">
              <a:lnSpc>
                <a:spcPct val="100000"/>
              </a:lnSpc>
              <a:spcBef>
                <a:spcPts val="409"/>
              </a:spcBef>
              <a:buClr>
                <a:srgbClr val="FFA50A"/>
              </a:buClr>
              <a:buSzPct val="92857"/>
              <a:buAutoNum type="arabicPeriod"/>
              <a:tabLst>
                <a:tab pos="247015" algn="l"/>
              </a:tabLst>
            </a:pPr>
            <a:r>
              <a:rPr sz="1400" dirty="0">
                <a:solidFill>
                  <a:srgbClr val="02FF00"/>
                </a:solidFill>
                <a:latin typeface="Arial MT"/>
                <a:cs typeface="Arial MT"/>
              </a:rPr>
              <a:t>Npm</a:t>
            </a:r>
            <a:r>
              <a:rPr sz="1400" spc="-2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2FF00"/>
                </a:solidFill>
                <a:latin typeface="Arial MT"/>
                <a:cs typeface="Arial MT"/>
              </a:rPr>
              <a:t>install</a:t>
            </a:r>
            <a:r>
              <a:rPr sz="1400" spc="-15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400" spc="-20" dirty="0">
                <a:solidFill>
                  <a:srgbClr val="02FF00"/>
                </a:solidFill>
                <a:latin typeface="Arial MT"/>
                <a:cs typeface="Arial MT"/>
              </a:rPr>
              <a:t>redux</a:t>
            </a:r>
            <a:endParaRPr sz="1400" dirty="0">
              <a:latin typeface="Arial MT"/>
              <a:cs typeface="Arial MT"/>
            </a:endParaRPr>
          </a:p>
          <a:p>
            <a:pPr marL="247015" indent="-234315">
              <a:lnSpc>
                <a:spcPct val="100000"/>
              </a:lnSpc>
              <a:spcBef>
                <a:spcPts val="310"/>
              </a:spcBef>
              <a:buClr>
                <a:srgbClr val="FFA50A"/>
              </a:buClr>
              <a:buSzPct val="92857"/>
              <a:buAutoNum type="arabicPeriod"/>
              <a:tabLst>
                <a:tab pos="247015" algn="l"/>
              </a:tabLst>
            </a:pPr>
            <a:r>
              <a:rPr sz="1400" dirty="0">
                <a:solidFill>
                  <a:srgbClr val="02FF00"/>
                </a:solidFill>
                <a:latin typeface="Arial MT"/>
                <a:cs typeface="Arial MT"/>
              </a:rPr>
              <a:t>Npm</a:t>
            </a:r>
            <a:r>
              <a:rPr sz="1400" spc="-5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2FF00"/>
                </a:solidFill>
                <a:latin typeface="Arial MT"/>
                <a:cs typeface="Arial MT"/>
              </a:rPr>
              <a:t>install</a:t>
            </a:r>
            <a:r>
              <a:rPr sz="1400" spc="5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02FF00"/>
                </a:solidFill>
                <a:latin typeface="Arial MT"/>
                <a:cs typeface="Arial MT"/>
              </a:rPr>
              <a:t>react-</a:t>
            </a:r>
            <a:r>
              <a:rPr sz="1400" spc="-20" dirty="0">
                <a:solidFill>
                  <a:srgbClr val="02FF00"/>
                </a:solidFill>
                <a:latin typeface="Arial MT"/>
                <a:cs typeface="Arial MT"/>
              </a:rPr>
              <a:t>redux</a:t>
            </a:r>
            <a:endParaRPr sz="1400" dirty="0">
              <a:latin typeface="Arial MT"/>
              <a:cs typeface="Arial MT"/>
            </a:endParaRPr>
          </a:p>
          <a:p>
            <a:pPr marL="247015" indent="-234315">
              <a:lnSpc>
                <a:spcPct val="100000"/>
              </a:lnSpc>
              <a:spcBef>
                <a:spcPts val="219"/>
              </a:spcBef>
              <a:buSzPct val="92857"/>
              <a:buAutoNum type="arabicPeriod"/>
              <a:tabLst>
                <a:tab pos="247015" algn="l"/>
              </a:tabLst>
            </a:pPr>
            <a:r>
              <a:rPr sz="1400" dirty="0">
                <a:solidFill>
                  <a:srgbClr val="FFA50A"/>
                </a:solidFill>
                <a:latin typeface="Arial MT"/>
                <a:cs typeface="Arial MT"/>
              </a:rPr>
              <a:t>Create</a:t>
            </a:r>
            <a:r>
              <a:rPr sz="1400" spc="-30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7030A0"/>
                </a:solidFill>
                <a:latin typeface="Arial MT"/>
                <a:cs typeface="Arial MT"/>
              </a:rPr>
              <a:t>store</a:t>
            </a:r>
            <a:r>
              <a:rPr sz="1400" spc="-30" dirty="0">
                <a:solidFill>
                  <a:srgbClr val="7030A0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folder</a:t>
            </a:r>
            <a:r>
              <a:rPr sz="14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with</a:t>
            </a:r>
            <a:r>
              <a:rPr sz="14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2FF00"/>
                </a:solidFill>
                <a:latin typeface="Arial MT"/>
                <a:cs typeface="Arial MT"/>
              </a:rPr>
              <a:t>Index.js</a:t>
            </a:r>
            <a:r>
              <a:rPr sz="1400" spc="-25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400" spc="-20" dirty="0">
                <a:solidFill>
                  <a:srgbClr val="FFFFFF"/>
                </a:solidFill>
                <a:latin typeface="Arial MT"/>
                <a:cs typeface="Arial MT"/>
              </a:rPr>
              <a:t>file</a:t>
            </a:r>
            <a:endParaRPr sz="1400" dirty="0">
              <a:latin typeface="Arial MT"/>
              <a:cs typeface="Arial MT"/>
            </a:endParaRPr>
          </a:p>
          <a:p>
            <a:pPr marL="247015" indent="-234315">
              <a:lnSpc>
                <a:spcPct val="100000"/>
              </a:lnSpc>
              <a:spcBef>
                <a:spcPts val="215"/>
              </a:spcBef>
              <a:buSzPct val="92857"/>
              <a:buAutoNum type="arabicPeriod"/>
              <a:tabLst>
                <a:tab pos="247015" algn="l"/>
              </a:tabLst>
            </a:pPr>
            <a:r>
              <a:rPr sz="1400" dirty="0">
                <a:solidFill>
                  <a:srgbClr val="FFA50A"/>
                </a:solidFill>
                <a:latin typeface="Arial MT"/>
                <a:cs typeface="Arial MT"/>
              </a:rPr>
              <a:t>Creating</a:t>
            </a:r>
            <a:r>
              <a:rPr sz="1400" spc="-25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1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store</a:t>
            </a:r>
            <a:r>
              <a:rPr sz="1400" spc="-20" dirty="0">
                <a:solidFill>
                  <a:srgbClr val="FFFFFF"/>
                </a:solidFill>
                <a:latin typeface="Arial MT"/>
                <a:cs typeface="Arial MT"/>
              </a:rPr>
              <a:t> using</a:t>
            </a:r>
            <a:endParaRPr sz="1400" dirty="0">
              <a:latin typeface="Arial MT"/>
              <a:cs typeface="Arial MT"/>
            </a:endParaRPr>
          </a:p>
          <a:p>
            <a:pPr marL="247650">
              <a:lnSpc>
                <a:spcPct val="100000"/>
              </a:lnSpc>
              <a:spcBef>
                <a:spcPts val="335"/>
              </a:spcBef>
            </a:pPr>
            <a:r>
              <a:rPr sz="1400" dirty="0">
                <a:solidFill>
                  <a:srgbClr val="02FF00"/>
                </a:solidFill>
                <a:latin typeface="Arial MT"/>
                <a:cs typeface="Arial MT"/>
              </a:rPr>
              <a:t>Import</a:t>
            </a:r>
            <a:r>
              <a:rPr sz="1400" spc="-4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2FF00"/>
                </a:solidFill>
                <a:latin typeface="Arial MT"/>
                <a:cs typeface="Arial MT"/>
              </a:rPr>
              <a:t>{createStore}</a:t>
            </a:r>
            <a:r>
              <a:rPr sz="1400" spc="-4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2FF00"/>
                </a:solidFill>
                <a:latin typeface="Arial MT"/>
                <a:cs typeface="Arial MT"/>
              </a:rPr>
              <a:t>from</a:t>
            </a:r>
            <a:r>
              <a:rPr sz="1400" spc="-45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02FF00"/>
                </a:solidFill>
                <a:latin typeface="Arial MT"/>
                <a:cs typeface="Arial MT"/>
              </a:rPr>
              <a:t>redux.</a:t>
            </a:r>
            <a:endParaRPr sz="1400" dirty="0">
              <a:latin typeface="Arial MT"/>
              <a:cs typeface="Arial MT"/>
            </a:endParaRPr>
          </a:p>
          <a:p>
            <a:pPr marL="234315" marR="2154555" indent="-234315" algn="r">
              <a:lnSpc>
                <a:spcPct val="100000"/>
              </a:lnSpc>
              <a:spcBef>
                <a:spcPts val="215"/>
              </a:spcBef>
              <a:buSzPct val="92857"/>
              <a:buAutoNum type="arabicPeriod" startAt="5"/>
              <a:tabLst>
                <a:tab pos="234315" algn="l"/>
              </a:tabLst>
            </a:pPr>
            <a:r>
              <a:rPr sz="1400" dirty="0">
                <a:solidFill>
                  <a:srgbClr val="FFA50A"/>
                </a:solidFill>
                <a:latin typeface="Arial MT"/>
                <a:cs typeface="Arial MT"/>
              </a:rPr>
              <a:t>Providing</a:t>
            </a:r>
            <a:r>
              <a:rPr sz="1400" spc="-30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14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store</a:t>
            </a:r>
            <a:r>
              <a:rPr sz="14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with</a:t>
            </a:r>
            <a:r>
              <a:rPr sz="14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20" dirty="0">
                <a:solidFill>
                  <a:srgbClr val="7030A0"/>
                </a:solidFill>
                <a:latin typeface="Arial MT"/>
                <a:cs typeface="Arial MT"/>
              </a:rPr>
              <a:t>react</a:t>
            </a:r>
            <a:endParaRPr sz="1400" dirty="0">
              <a:latin typeface="Arial MT"/>
              <a:cs typeface="Arial MT"/>
            </a:endParaRPr>
          </a:p>
          <a:p>
            <a:pPr marL="234315" marR="2165985" lvl="1" indent="-234315" algn="r">
              <a:lnSpc>
                <a:spcPct val="100000"/>
              </a:lnSpc>
              <a:spcBef>
                <a:spcPts val="215"/>
              </a:spcBef>
              <a:buClr>
                <a:srgbClr val="FFA50A"/>
              </a:buClr>
              <a:buSzPct val="92857"/>
              <a:buAutoNum type="arabicPeriod"/>
              <a:tabLst>
                <a:tab pos="234315" algn="l"/>
              </a:tabLst>
            </a:pPr>
            <a:r>
              <a:rPr sz="1400" dirty="0">
                <a:solidFill>
                  <a:srgbClr val="7030A0"/>
                </a:solidFill>
                <a:latin typeface="Arial MT"/>
                <a:cs typeface="Arial MT"/>
              </a:rPr>
              <a:t>Provider</a:t>
            </a:r>
            <a:r>
              <a:rPr sz="1400" spc="-20" dirty="0">
                <a:solidFill>
                  <a:srgbClr val="7030A0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from</a:t>
            </a:r>
            <a:r>
              <a:rPr sz="1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7030A0"/>
                </a:solidFill>
                <a:latin typeface="Arial MT"/>
                <a:cs typeface="Arial MT"/>
              </a:rPr>
              <a:t>react-</a:t>
            </a:r>
            <a:r>
              <a:rPr sz="1400" spc="-20" dirty="0">
                <a:solidFill>
                  <a:srgbClr val="7030A0"/>
                </a:solidFill>
                <a:latin typeface="Arial MT"/>
                <a:cs typeface="Arial MT"/>
              </a:rPr>
              <a:t>redux</a:t>
            </a:r>
            <a:endParaRPr sz="1400" dirty="0">
              <a:latin typeface="Arial MT"/>
              <a:cs typeface="Arial MT"/>
            </a:endParaRPr>
          </a:p>
          <a:p>
            <a:pPr marL="513715" lvl="1" indent="-234315">
              <a:lnSpc>
                <a:spcPct val="100000"/>
              </a:lnSpc>
              <a:spcBef>
                <a:spcPts val="315"/>
              </a:spcBef>
              <a:buClr>
                <a:srgbClr val="FFA50A"/>
              </a:buClr>
              <a:buSzPct val="92857"/>
              <a:buAutoNum type="arabicPeriod"/>
              <a:tabLst>
                <a:tab pos="513715" algn="l"/>
              </a:tabLst>
            </a:pPr>
            <a:r>
              <a:rPr sz="1400" dirty="0">
                <a:solidFill>
                  <a:srgbClr val="02FF00"/>
                </a:solidFill>
                <a:latin typeface="Arial MT"/>
                <a:cs typeface="Arial MT"/>
              </a:rPr>
              <a:t>&lt;Provider</a:t>
            </a:r>
            <a:r>
              <a:rPr sz="1400" spc="-7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2FF00"/>
                </a:solidFill>
                <a:latin typeface="Arial MT"/>
                <a:cs typeface="Arial MT"/>
              </a:rPr>
              <a:t>store={store}&gt;&lt;App</a:t>
            </a:r>
            <a:r>
              <a:rPr sz="1400" spc="-65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02FF00"/>
                </a:solidFill>
                <a:latin typeface="Arial MT"/>
                <a:cs typeface="Arial MT"/>
              </a:rPr>
              <a:t>/&gt;&lt;/Provider&gt;</a:t>
            </a:r>
            <a:endParaRPr sz="1400" dirty="0">
              <a:latin typeface="Arial MT"/>
              <a:cs typeface="Arial MT"/>
            </a:endParaRPr>
          </a:p>
          <a:p>
            <a:pPr marL="247015" indent="-234315">
              <a:lnSpc>
                <a:spcPct val="100000"/>
              </a:lnSpc>
              <a:spcBef>
                <a:spcPts val="240"/>
              </a:spcBef>
              <a:buSzPct val="92857"/>
              <a:buAutoNum type="arabicPeriod" startAt="5"/>
              <a:tabLst>
                <a:tab pos="247015" algn="l"/>
              </a:tabLst>
            </a:pPr>
            <a:r>
              <a:rPr sz="1400" dirty="0">
                <a:solidFill>
                  <a:srgbClr val="FFA50A"/>
                </a:solidFill>
                <a:latin typeface="Arial MT"/>
                <a:cs typeface="Arial MT"/>
              </a:rPr>
              <a:t>Using</a:t>
            </a:r>
            <a:r>
              <a:rPr sz="1400" spc="-30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A50A"/>
                </a:solidFill>
                <a:latin typeface="Arial MT"/>
                <a:cs typeface="Arial MT"/>
              </a:rPr>
              <a:t>the</a:t>
            </a:r>
            <a:r>
              <a:rPr sz="1400" spc="-25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400" spc="-20" dirty="0">
                <a:solidFill>
                  <a:srgbClr val="FFA50A"/>
                </a:solidFill>
                <a:latin typeface="Arial MT"/>
                <a:cs typeface="Arial MT"/>
              </a:rPr>
              <a:t>store</a:t>
            </a:r>
            <a:endParaRPr sz="1400" dirty="0">
              <a:latin typeface="Arial MT"/>
              <a:cs typeface="Arial MT"/>
            </a:endParaRPr>
          </a:p>
          <a:p>
            <a:pPr marL="513715" lvl="1" indent="-234315">
              <a:lnSpc>
                <a:spcPct val="100000"/>
              </a:lnSpc>
              <a:spcBef>
                <a:spcPts val="215"/>
              </a:spcBef>
              <a:buClr>
                <a:srgbClr val="FFA50A"/>
              </a:buClr>
              <a:buSzPct val="92857"/>
              <a:buAutoNum type="arabicPeriod"/>
              <a:tabLst>
                <a:tab pos="513715" algn="l"/>
              </a:tabLst>
            </a:pPr>
            <a:r>
              <a:rPr sz="1400" dirty="0">
                <a:solidFill>
                  <a:srgbClr val="02FF00"/>
                </a:solidFill>
                <a:latin typeface="Arial MT"/>
                <a:cs typeface="Arial MT"/>
              </a:rPr>
              <a:t>useSelector</a:t>
            </a:r>
            <a:r>
              <a:rPr sz="1400" spc="-3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hook</a:t>
            </a:r>
            <a:r>
              <a:rPr sz="1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gets</a:t>
            </a:r>
            <a:r>
              <a:rPr sz="1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14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7030A0"/>
                </a:solidFill>
                <a:latin typeface="Arial MT"/>
                <a:cs typeface="Arial MT"/>
              </a:rPr>
              <a:t>slice</a:t>
            </a:r>
            <a:r>
              <a:rPr sz="1400" spc="-20" dirty="0">
                <a:solidFill>
                  <a:srgbClr val="7030A0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7030A0"/>
                </a:solidFill>
                <a:latin typeface="Arial MT"/>
                <a:cs typeface="Arial MT"/>
              </a:rPr>
              <a:t>of</a:t>
            </a:r>
            <a:r>
              <a:rPr sz="1400" spc="-20" dirty="0">
                <a:solidFill>
                  <a:srgbClr val="7030A0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7030A0"/>
                </a:solidFill>
                <a:latin typeface="Arial MT"/>
                <a:cs typeface="Arial MT"/>
              </a:rPr>
              <a:t>the</a:t>
            </a:r>
            <a:r>
              <a:rPr sz="1400" spc="-25" dirty="0">
                <a:solidFill>
                  <a:srgbClr val="7030A0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7030A0"/>
                </a:solidFill>
                <a:latin typeface="Arial MT"/>
                <a:cs typeface="Arial MT"/>
              </a:rPr>
              <a:t>store</a:t>
            </a:r>
            <a:r>
              <a:rPr sz="1400" spc="-10" dirty="0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1400" dirty="0">
              <a:latin typeface="Arial MT"/>
              <a:cs typeface="Arial MT"/>
            </a:endParaRPr>
          </a:p>
          <a:p>
            <a:pPr marL="514350">
              <a:lnSpc>
                <a:spcPct val="100000"/>
              </a:lnSpc>
              <a:spcBef>
                <a:spcPts val="310"/>
              </a:spcBef>
            </a:pPr>
            <a:r>
              <a:rPr sz="1400" dirty="0">
                <a:solidFill>
                  <a:srgbClr val="02FF00"/>
                </a:solidFill>
                <a:latin typeface="Arial MT"/>
                <a:cs typeface="Arial MT"/>
              </a:rPr>
              <a:t>Const</a:t>
            </a:r>
            <a:r>
              <a:rPr sz="1400" spc="-35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2FF00"/>
                </a:solidFill>
                <a:latin typeface="Arial MT"/>
                <a:cs typeface="Arial MT"/>
              </a:rPr>
              <a:t>counter</a:t>
            </a:r>
            <a:r>
              <a:rPr sz="1400" spc="-35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2FF00"/>
                </a:solidFill>
                <a:latin typeface="Arial MT"/>
                <a:cs typeface="Arial MT"/>
              </a:rPr>
              <a:t>=</a:t>
            </a:r>
            <a:r>
              <a:rPr sz="1400" spc="-35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2FF00"/>
                </a:solidFill>
                <a:latin typeface="Arial MT"/>
                <a:cs typeface="Arial MT"/>
              </a:rPr>
              <a:t>useSelector(state</a:t>
            </a:r>
            <a:r>
              <a:rPr sz="1400" spc="-3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2FF00"/>
                </a:solidFill>
                <a:latin typeface="Arial MT"/>
                <a:cs typeface="Arial MT"/>
              </a:rPr>
              <a:t>=&gt;</a:t>
            </a:r>
            <a:r>
              <a:rPr sz="1400" spc="-35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02FF00"/>
                </a:solidFill>
                <a:latin typeface="Arial MT"/>
                <a:cs typeface="Arial MT"/>
              </a:rPr>
              <a:t>state.counter);</a:t>
            </a:r>
            <a:endParaRPr sz="1400" dirty="0">
              <a:latin typeface="Arial MT"/>
              <a:cs typeface="Arial MT"/>
            </a:endParaRPr>
          </a:p>
          <a:p>
            <a:pPr marL="514350" marR="5080" lvl="1" indent="-234950">
              <a:lnSpc>
                <a:spcPct val="112900"/>
              </a:lnSpc>
              <a:buSzPct val="92857"/>
              <a:buAutoNum type="arabicPeriod" startAt="2"/>
              <a:tabLst>
                <a:tab pos="514350" algn="l"/>
              </a:tabLst>
            </a:pPr>
            <a:r>
              <a:rPr sz="1400" dirty="0">
                <a:solidFill>
                  <a:srgbClr val="FFA50A"/>
                </a:solidFill>
                <a:latin typeface="Arial MT"/>
                <a:cs typeface="Arial MT"/>
              </a:rPr>
              <a:t>Subscription</a:t>
            </a:r>
            <a:r>
              <a:rPr sz="1400" spc="-30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is</a:t>
            </a:r>
            <a:r>
              <a:rPr sz="14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already</a:t>
            </a:r>
            <a:r>
              <a:rPr sz="1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setup</a:t>
            </a:r>
            <a:r>
              <a:rPr sz="14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1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only</a:t>
            </a:r>
            <a:r>
              <a:rPr sz="14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will</a:t>
            </a:r>
            <a:r>
              <a:rPr sz="14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Arial MT"/>
                <a:cs typeface="Arial MT"/>
              </a:rPr>
              <a:t>re-execute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when</a:t>
            </a:r>
            <a:r>
              <a:rPr sz="14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only</a:t>
            </a:r>
            <a:r>
              <a:rPr sz="14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your</a:t>
            </a:r>
            <a:r>
              <a:rPr sz="14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slice</a:t>
            </a:r>
            <a:r>
              <a:rPr sz="14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is</a:t>
            </a:r>
            <a:r>
              <a:rPr sz="14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changed.</a:t>
            </a:r>
            <a:r>
              <a:rPr sz="14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7030A0"/>
                </a:solidFill>
                <a:latin typeface="Arial MT"/>
                <a:cs typeface="Arial MT"/>
              </a:rPr>
              <a:t>Subscription</a:t>
            </a:r>
            <a:r>
              <a:rPr sz="1400" spc="-35" dirty="0">
                <a:solidFill>
                  <a:srgbClr val="7030A0"/>
                </a:solidFill>
                <a:latin typeface="Arial MT"/>
                <a:cs typeface="Arial MT"/>
              </a:rPr>
              <a:t> </a:t>
            </a:r>
            <a:r>
              <a:rPr sz="1400" spc="-25" dirty="0">
                <a:solidFill>
                  <a:srgbClr val="FFFFFF"/>
                </a:solidFill>
                <a:latin typeface="Arial MT"/>
                <a:cs typeface="Arial MT"/>
              </a:rPr>
              <a:t>is</a:t>
            </a:r>
            <a:endParaRPr sz="1400" dirty="0">
              <a:latin typeface="Arial MT"/>
              <a:cs typeface="Arial MT"/>
            </a:endParaRPr>
          </a:p>
          <a:p>
            <a:pPr marL="514350">
              <a:lnSpc>
                <a:spcPct val="100000"/>
              </a:lnSpc>
              <a:spcBef>
                <a:spcPts val="340"/>
              </a:spcBef>
            </a:pP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automatically</a:t>
            </a:r>
            <a:r>
              <a:rPr sz="14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cleared</a:t>
            </a:r>
            <a:r>
              <a:rPr sz="14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20" dirty="0">
                <a:solidFill>
                  <a:srgbClr val="FFFFFF"/>
                </a:solidFill>
                <a:latin typeface="Arial MT"/>
                <a:cs typeface="Arial MT"/>
              </a:rPr>
              <a:t>also.</a:t>
            </a:r>
            <a:endParaRPr sz="1400" dirty="0">
              <a:latin typeface="Arial MT"/>
              <a:cs typeface="Arial MT"/>
            </a:endParaRPr>
          </a:p>
          <a:p>
            <a:pPr marL="247015" indent="-234315">
              <a:lnSpc>
                <a:spcPct val="100000"/>
              </a:lnSpc>
              <a:spcBef>
                <a:spcPts val="215"/>
              </a:spcBef>
              <a:buSzPct val="92857"/>
              <a:buAutoNum type="arabicPeriod" startAt="7"/>
              <a:tabLst>
                <a:tab pos="247015" algn="l"/>
              </a:tabLst>
            </a:pPr>
            <a:r>
              <a:rPr sz="1400" dirty="0">
                <a:solidFill>
                  <a:srgbClr val="FFA50A"/>
                </a:solidFill>
                <a:latin typeface="Arial MT"/>
                <a:cs typeface="Arial MT"/>
              </a:rPr>
              <a:t>Dispatch</a:t>
            </a:r>
            <a:r>
              <a:rPr sz="1400" spc="-40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7030A0"/>
                </a:solidFill>
                <a:latin typeface="Arial MT"/>
                <a:cs typeface="Arial MT"/>
              </a:rPr>
              <a:t>Actions</a:t>
            </a:r>
            <a:r>
              <a:rPr sz="1400" spc="-35" dirty="0">
                <a:solidFill>
                  <a:srgbClr val="7030A0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using</a:t>
            </a:r>
            <a:r>
              <a:rPr sz="14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14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2FF00"/>
                </a:solidFill>
                <a:latin typeface="Arial MT"/>
                <a:cs typeface="Arial MT"/>
              </a:rPr>
              <a:t>useDispatch</a:t>
            </a:r>
            <a:r>
              <a:rPr sz="1400" spc="-35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400" spc="-20" dirty="0">
                <a:solidFill>
                  <a:srgbClr val="FFFFFF"/>
                </a:solidFill>
                <a:latin typeface="Arial MT"/>
                <a:cs typeface="Arial MT"/>
              </a:rPr>
              <a:t>hook.</a:t>
            </a:r>
            <a:endParaRPr sz="14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653665" y="209550"/>
            <a:ext cx="3836670" cy="497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56</a:t>
            </a:r>
            <a:r>
              <a:rPr spc="-45" dirty="0"/>
              <a:t> </a:t>
            </a:r>
            <a:r>
              <a:rPr dirty="0"/>
              <a:t>React</a:t>
            </a:r>
            <a:r>
              <a:rPr spc="-40" dirty="0"/>
              <a:t> </a:t>
            </a:r>
            <a:r>
              <a:rPr dirty="0"/>
              <a:t>with</a:t>
            </a:r>
            <a:r>
              <a:rPr spc="-50" dirty="0"/>
              <a:t> </a:t>
            </a:r>
            <a:r>
              <a:rPr spc="-10" dirty="0">
                <a:solidFill>
                  <a:srgbClr val="02FF00"/>
                </a:solidFill>
              </a:rPr>
              <a:t>Redux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02616" rIns="0" bIns="0" rtlCol="0">
            <a:spAutoFit/>
          </a:bodyPr>
          <a:lstStyle/>
          <a:p>
            <a:pPr marL="238125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02FF00"/>
                </a:solidFill>
              </a:rPr>
              <a:t>6.</a:t>
            </a:r>
            <a:r>
              <a:rPr sz="3600" spc="-60" dirty="0">
                <a:solidFill>
                  <a:srgbClr val="02FF00"/>
                </a:solidFill>
              </a:rPr>
              <a:t> </a:t>
            </a:r>
            <a:r>
              <a:rPr sz="3600" dirty="0"/>
              <a:t>Introduction</a:t>
            </a:r>
            <a:r>
              <a:rPr sz="3600" spc="-55" dirty="0"/>
              <a:t> </a:t>
            </a:r>
            <a:r>
              <a:rPr sz="3600" dirty="0">
                <a:solidFill>
                  <a:srgbClr val="FFFFFF"/>
                </a:solidFill>
              </a:rPr>
              <a:t>to</a:t>
            </a:r>
            <a:r>
              <a:rPr sz="3600" spc="-65" dirty="0">
                <a:solidFill>
                  <a:srgbClr val="FFFFFF"/>
                </a:solidFill>
              </a:rPr>
              <a:t> </a:t>
            </a:r>
            <a:r>
              <a:rPr sz="3600" spc="-10" dirty="0">
                <a:solidFill>
                  <a:srgbClr val="02FF00"/>
                </a:solidFill>
              </a:rPr>
              <a:t>Components</a:t>
            </a:r>
            <a:endParaRPr sz="36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52658" y="895350"/>
            <a:ext cx="6838681" cy="3907817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3400" y="1194450"/>
            <a:ext cx="4724400" cy="1377300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247650" indent="-234950">
              <a:lnSpc>
                <a:spcPct val="100000"/>
              </a:lnSpc>
              <a:spcBef>
                <a:spcPts val="340"/>
              </a:spcBef>
              <a:buSzPct val="88888"/>
              <a:buAutoNum type="arabicPeriod"/>
              <a:tabLst>
                <a:tab pos="247650" algn="l"/>
              </a:tabLst>
            </a:pPr>
            <a:r>
              <a:rPr sz="2000" dirty="0">
                <a:solidFill>
                  <a:srgbClr val="FFA50A"/>
                </a:solidFill>
                <a:latin typeface="Arial MT"/>
                <a:cs typeface="Arial MT"/>
              </a:rPr>
              <a:t>Action</a:t>
            </a:r>
            <a:r>
              <a:rPr sz="2000" spc="-25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A50A"/>
                </a:solidFill>
                <a:latin typeface="Arial MT"/>
                <a:cs typeface="Arial MT"/>
              </a:rPr>
              <a:t>types</a:t>
            </a:r>
            <a:r>
              <a:rPr sz="2000" spc="-20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are</a:t>
            </a:r>
            <a:r>
              <a:rPr sz="20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02FF00"/>
                </a:solidFill>
                <a:latin typeface="Arial MT"/>
                <a:cs typeface="Arial MT"/>
              </a:rPr>
              <a:t>difficult</a:t>
            </a:r>
            <a:r>
              <a:rPr sz="2000" spc="-2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02FF00"/>
                </a:solidFill>
                <a:latin typeface="Arial MT"/>
                <a:cs typeface="Arial MT"/>
              </a:rPr>
              <a:t>to</a:t>
            </a:r>
            <a:r>
              <a:rPr sz="2000" spc="-25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2000" spc="-10" dirty="0">
                <a:solidFill>
                  <a:srgbClr val="02FF00"/>
                </a:solidFill>
                <a:latin typeface="Arial MT"/>
                <a:cs typeface="Arial MT"/>
              </a:rPr>
              <a:t>maintain</a:t>
            </a:r>
            <a:r>
              <a:rPr lang="en-US" sz="2000" spc="-10" dirty="0">
                <a:solidFill>
                  <a:srgbClr val="02FF00"/>
                </a:solidFill>
                <a:latin typeface="Arial MT"/>
                <a:cs typeface="Arial MT"/>
              </a:rPr>
              <a:t>.</a:t>
            </a:r>
            <a:endParaRPr sz="2000" dirty="0">
              <a:latin typeface="Arial MT"/>
              <a:cs typeface="Arial MT"/>
            </a:endParaRPr>
          </a:p>
          <a:p>
            <a:pPr marL="247650" indent="-234950">
              <a:lnSpc>
                <a:spcPct val="100000"/>
              </a:lnSpc>
              <a:spcBef>
                <a:spcPts val="240"/>
              </a:spcBef>
              <a:buClr>
                <a:srgbClr val="FFA50A"/>
              </a:buClr>
              <a:buSzPct val="88888"/>
              <a:buAutoNum type="arabicPeriod"/>
              <a:tabLst>
                <a:tab pos="247650" algn="l"/>
              </a:tabLst>
            </a:pPr>
            <a:r>
              <a:rPr sz="2000" dirty="0">
                <a:solidFill>
                  <a:srgbClr val="7030A0"/>
                </a:solidFill>
                <a:latin typeface="Arial MT"/>
                <a:cs typeface="Arial MT"/>
              </a:rPr>
              <a:t>Store</a:t>
            </a:r>
            <a:r>
              <a:rPr sz="2000" spc="-30" dirty="0">
                <a:solidFill>
                  <a:srgbClr val="7030A0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becoming</a:t>
            </a:r>
            <a:r>
              <a:rPr sz="20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too</a:t>
            </a:r>
            <a:r>
              <a:rPr sz="2000" spc="-25" dirty="0">
                <a:solidFill>
                  <a:srgbClr val="FFFFFF"/>
                </a:solidFill>
                <a:latin typeface="Arial MT"/>
                <a:cs typeface="Arial MT"/>
              </a:rPr>
              <a:t> big</a:t>
            </a:r>
            <a:r>
              <a:rPr lang="en-US" sz="2000" spc="-25" dirty="0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2000" dirty="0">
              <a:latin typeface="Arial MT"/>
              <a:cs typeface="Arial MT"/>
            </a:endParaRPr>
          </a:p>
          <a:p>
            <a:pPr marL="247650" indent="-234950">
              <a:lnSpc>
                <a:spcPct val="100000"/>
              </a:lnSpc>
              <a:spcBef>
                <a:spcPts val="335"/>
              </a:spcBef>
              <a:buSzPct val="88888"/>
              <a:buAutoNum type="arabicPeriod"/>
              <a:tabLst>
                <a:tab pos="247650" algn="l"/>
              </a:tabLst>
            </a:pPr>
            <a:r>
              <a:rPr sz="2000" dirty="0">
                <a:solidFill>
                  <a:srgbClr val="FFA50A"/>
                </a:solidFill>
                <a:latin typeface="Arial MT"/>
                <a:cs typeface="Arial MT"/>
              </a:rPr>
              <a:t>Mistakenly</a:t>
            </a:r>
            <a:r>
              <a:rPr sz="2000" spc="-40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editing</a:t>
            </a:r>
            <a:r>
              <a:rPr sz="20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20" dirty="0">
                <a:solidFill>
                  <a:srgbClr val="7030A0"/>
                </a:solidFill>
                <a:latin typeface="Arial MT"/>
                <a:cs typeface="Arial MT"/>
              </a:rPr>
              <a:t>store</a:t>
            </a:r>
            <a:r>
              <a:rPr lang="en-US" sz="2000" spc="-20" dirty="0">
                <a:solidFill>
                  <a:srgbClr val="7030A0"/>
                </a:solidFill>
                <a:latin typeface="Arial MT"/>
                <a:cs typeface="Arial MT"/>
              </a:rPr>
              <a:t>.</a:t>
            </a:r>
            <a:endParaRPr sz="2000" dirty="0">
              <a:latin typeface="Arial MT"/>
              <a:cs typeface="Arial MT"/>
            </a:endParaRPr>
          </a:p>
          <a:p>
            <a:pPr marL="247650" indent="-234950">
              <a:lnSpc>
                <a:spcPct val="100000"/>
              </a:lnSpc>
              <a:spcBef>
                <a:spcPts val="335"/>
              </a:spcBef>
              <a:buClr>
                <a:srgbClr val="FFA50A"/>
              </a:buClr>
              <a:buSzPct val="88888"/>
              <a:buAutoNum type="arabicPeriod"/>
              <a:tabLst>
                <a:tab pos="247650" algn="l"/>
              </a:tabLst>
            </a:pPr>
            <a:r>
              <a:rPr sz="2000" dirty="0">
                <a:solidFill>
                  <a:srgbClr val="7030A0"/>
                </a:solidFill>
                <a:latin typeface="Arial MT"/>
                <a:cs typeface="Arial MT"/>
              </a:rPr>
              <a:t>Reducer</a:t>
            </a:r>
            <a:r>
              <a:rPr sz="2000" spc="-30" dirty="0">
                <a:solidFill>
                  <a:srgbClr val="7030A0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A50A"/>
                </a:solidFill>
                <a:latin typeface="Arial MT"/>
                <a:cs typeface="Arial MT"/>
              </a:rPr>
              <a:t>becoming</a:t>
            </a:r>
            <a:r>
              <a:rPr sz="2000" spc="-35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too</a:t>
            </a:r>
            <a:r>
              <a:rPr sz="20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25" dirty="0">
                <a:solidFill>
                  <a:srgbClr val="FFFFFF"/>
                </a:solidFill>
                <a:latin typeface="Arial MT"/>
                <a:cs typeface="Arial MT"/>
              </a:rPr>
              <a:t>big</a:t>
            </a:r>
            <a:r>
              <a:rPr lang="en-US" sz="2000" spc="-25" dirty="0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20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77912" y="266271"/>
            <a:ext cx="6988176" cy="48987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42085">
              <a:lnSpc>
                <a:spcPct val="100000"/>
              </a:lnSpc>
              <a:spcBef>
                <a:spcPts val="100"/>
              </a:spcBef>
            </a:pPr>
            <a:r>
              <a:rPr dirty="0"/>
              <a:t>57</a:t>
            </a:r>
            <a:r>
              <a:rPr lang="en-US" dirty="0"/>
              <a:t>.</a:t>
            </a:r>
            <a:r>
              <a:rPr spc="-45" dirty="0"/>
              <a:t> </a:t>
            </a:r>
            <a:r>
              <a:rPr dirty="0"/>
              <a:t>Why</a:t>
            </a:r>
            <a:r>
              <a:rPr spc="-45" dirty="0"/>
              <a:t> </a:t>
            </a:r>
            <a:r>
              <a:rPr dirty="0">
                <a:solidFill>
                  <a:srgbClr val="7030A0"/>
                </a:solidFill>
              </a:rPr>
              <a:t>Redux</a:t>
            </a:r>
            <a:r>
              <a:rPr spc="-45" dirty="0">
                <a:solidFill>
                  <a:srgbClr val="7030A0"/>
                </a:solidFill>
              </a:rPr>
              <a:t> </a:t>
            </a:r>
            <a:r>
              <a:rPr spc="-10" dirty="0">
                <a:solidFill>
                  <a:srgbClr val="02FF00"/>
                </a:solidFill>
              </a:rPr>
              <a:t>Toolkit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43400" y="1809750"/>
            <a:ext cx="4408487" cy="2385314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86000" y="895350"/>
            <a:ext cx="4608195" cy="3823335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244475" indent="-231775">
              <a:lnSpc>
                <a:spcPct val="100000"/>
              </a:lnSpc>
              <a:spcBef>
                <a:spcPts val="365"/>
              </a:spcBef>
              <a:buClr>
                <a:srgbClr val="FFA50A"/>
              </a:buClr>
              <a:buSzPct val="91666"/>
              <a:buAutoNum type="arabicPeriod"/>
              <a:tabLst>
                <a:tab pos="244475" algn="l"/>
              </a:tabLst>
            </a:pPr>
            <a:r>
              <a:rPr sz="1200" dirty="0">
                <a:solidFill>
                  <a:srgbClr val="02FF00"/>
                </a:solidFill>
                <a:latin typeface="Arial MT"/>
                <a:cs typeface="Arial MT"/>
              </a:rPr>
              <a:t>Npm</a:t>
            </a:r>
            <a:r>
              <a:rPr sz="1200" spc="-2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02FF00"/>
                </a:solidFill>
                <a:latin typeface="Arial MT"/>
                <a:cs typeface="Arial MT"/>
              </a:rPr>
              <a:t>install</a:t>
            </a:r>
            <a:r>
              <a:rPr sz="1200" spc="-25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200" spc="-10" dirty="0">
                <a:solidFill>
                  <a:srgbClr val="02FF00"/>
                </a:solidFill>
                <a:latin typeface="Arial MT"/>
                <a:cs typeface="Arial MT"/>
              </a:rPr>
              <a:t>@reduxjs/toolkit</a:t>
            </a:r>
            <a:endParaRPr sz="1200" dirty="0">
              <a:latin typeface="Arial MT"/>
              <a:cs typeface="Arial MT"/>
            </a:endParaRPr>
          </a:p>
          <a:p>
            <a:pPr marL="244475" indent="-231775">
              <a:lnSpc>
                <a:spcPct val="100000"/>
              </a:lnSpc>
              <a:spcBef>
                <a:spcPts val="260"/>
              </a:spcBef>
              <a:buSzPct val="91666"/>
              <a:buAutoNum type="arabicPeriod"/>
              <a:tabLst>
                <a:tab pos="244475" algn="l"/>
              </a:tabLst>
            </a:pPr>
            <a:r>
              <a:rPr sz="1200" dirty="0">
                <a:solidFill>
                  <a:srgbClr val="FFA50A"/>
                </a:solidFill>
                <a:latin typeface="Arial MT"/>
                <a:cs typeface="Arial MT"/>
              </a:rPr>
              <a:t>Remove</a:t>
            </a:r>
            <a:r>
              <a:rPr sz="1200" spc="-30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7030A0"/>
                </a:solidFill>
                <a:latin typeface="Arial MT"/>
                <a:cs typeface="Arial MT"/>
              </a:rPr>
              <a:t>redux</a:t>
            </a:r>
            <a:r>
              <a:rPr sz="1200" spc="-20" dirty="0">
                <a:solidFill>
                  <a:srgbClr val="7030A0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from</a:t>
            </a:r>
            <a:r>
              <a:rPr sz="12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spc="-10" dirty="0">
                <a:solidFill>
                  <a:srgbClr val="FFA50A"/>
                </a:solidFill>
                <a:latin typeface="Arial MT"/>
                <a:cs typeface="Arial MT"/>
              </a:rPr>
              <a:t>package.json</a:t>
            </a:r>
            <a:endParaRPr sz="1200" dirty="0">
              <a:latin typeface="Arial MT"/>
              <a:cs typeface="Arial MT"/>
            </a:endParaRPr>
          </a:p>
          <a:p>
            <a:pPr marL="244475" indent="-231775">
              <a:lnSpc>
                <a:spcPct val="100000"/>
              </a:lnSpc>
              <a:spcBef>
                <a:spcPts val="265"/>
              </a:spcBef>
              <a:buClr>
                <a:srgbClr val="FFA50A"/>
              </a:buClr>
              <a:buSzPct val="91666"/>
              <a:buAutoNum type="arabicPeriod"/>
              <a:tabLst>
                <a:tab pos="244475" algn="l"/>
              </a:tabLst>
            </a:pPr>
            <a:r>
              <a:rPr sz="1200" dirty="0">
                <a:solidFill>
                  <a:srgbClr val="02FF00"/>
                </a:solidFill>
                <a:latin typeface="Arial MT"/>
                <a:cs typeface="Arial MT"/>
              </a:rPr>
              <a:t>Import</a:t>
            </a:r>
            <a:r>
              <a:rPr sz="1200" spc="-35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02FF00"/>
                </a:solidFill>
                <a:latin typeface="Arial MT"/>
                <a:cs typeface="Arial MT"/>
              </a:rPr>
              <a:t>{createSlice}</a:t>
            </a:r>
            <a:r>
              <a:rPr sz="1200" spc="-4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02FF00"/>
                </a:solidFill>
                <a:latin typeface="Arial MT"/>
                <a:cs typeface="Arial MT"/>
              </a:rPr>
              <a:t>from</a:t>
            </a:r>
            <a:r>
              <a:rPr sz="1200" spc="-4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200" spc="-10" dirty="0">
                <a:solidFill>
                  <a:srgbClr val="02FF00"/>
                </a:solidFill>
                <a:latin typeface="Arial MT"/>
                <a:cs typeface="Arial MT"/>
              </a:rPr>
              <a:t>“@reduxjs/toolkit”</a:t>
            </a:r>
            <a:endParaRPr sz="1200" dirty="0">
              <a:latin typeface="Arial MT"/>
              <a:cs typeface="Arial MT"/>
            </a:endParaRPr>
          </a:p>
          <a:p>
            <a:pPr marL="244475" indent="-231775">
              <a:lnSpc>
                <a:spcPct val="100000"/>
              </a:lnSpc>
              <a:spcBef>
                <a:spcPts val="145"/>
              </a:spcBef>
              <a:buClr>
                <a:srgbClr val="FFA50A"/>
              </a:buClr>
              <a:buSzPct val="91666"/>
              <a:buAutoNum type="arabicPeriod"/>
              <a:tabLst>
                <a:tab pos="244475" algn="l"/>
              </a:tabLst>
            </a:pPr>
            <a:r>
              <a:rPr sz="1200" dirty="0">
                <a:solidFill>
                  <a:srgbClr val="7030A0"/>
                </a:solidFill>
                <a:latin typeface="Arial MT"/>
                <a:cs typeface="Arial MT"/>
              </a:rPr>
              <a:t>Slices</a:t>
            </a:r>
            <a:r>
              <a:rPr sz="1200" spc="-20" dirty="0">
                <a:solidFill>
                  <a:srgbClr val="7030A0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12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12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7030A0"/>
                </a:solidFill>
                <a:latin typeface="Arial MT"/>
                <a:cs typeface="Arial MT"/>
              </a:rPr>
              <a:t>store</a:t>
            </a:r>
            <a:r>
              <a:rPr sz="1200" spc="-20" dirty="0">
                <a:solidFill>
                  <a:srgbClr val="7030A0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can</a:t>
            </a:r>
            <a:r>
              <a:rPr sz="12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be</a:t>
            </a:r>
            <a:r>
              <a:rPr sz="12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created</a:t>
            </a:r>
            <a:r>
              <a:rPr sz="12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using</a:t>
            </a:r>
            <a:r>
              <a:rPr sz="12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12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following</a:t>
            </a:r>
            <a:r>
              <a:rPr sz="12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Arial MT"/>
                <a:cs typeface="Arial MT"/>
              </a:rPr>
              <a:t>syntax:</a:t>
            </a:r>
            <a:endParaRPr sz="1200" dirty="0">
              <a:latin typeface="Arial MT"/>
              <a:cs typeface="Arial MT"/>
            </a:endParaRPr>
          </a:p>
          <a:p>
            <a:pPr marL="333375" marR="2581910" indent="-85725">
              <a:lnSpc>
                <a:spcPct val="111700"/>
              </a:lnSpc>
              <a:spcBef>
                <a:spcPts val="95"/>
              </a:spcBef>
            </a:pPr>
            <a:r>
              <a:rPr sz="1200" dirty="0">
                <a:solidFill>
                  <a:srgbClr val="02FF00"/>
                </a:solidFill>
                <a:latin typeface="Arial MT"/>
                <a:cs typeface="Arial MT"/>
              </a:rPr>
              <a:t>Const</a:t>
            </a:r>
            <a:r>
              <a:rPr sz="1200" spc="-1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02FF00"/>
                </a:solidFill>
                <a:latin typeface="Arial MT"/>
                <a:cs typeface="Arial MT"/>
              </a:rPr>
              <a:t>slice</a:t>
            </a:r>
            <a:r>
              <a:rPr sz="1200" spc="-2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02FF00"/>
                </a:solidFill>
                <a:latin typeface="Arial MT"/>
                <a:cs typeface="Arial MT"/>
              </a:rPr>
              <a:t>=</a:t>
            </a:r>
            <a:r>
              <a:rPr sz="1200" spc="-15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200" spc="-10" dirty="0">
                <a:solidFill>
                  <a:srgbClr val="02FF00"/>
                </a:solidFill>
                <a:latin typeface="Arial MT"/>
                <a:cs typeface="Arial MT"/>
              </a:rPr>
              <a:t>createSlice({ </a:t>
            </a:r>
            <a:r>
              <a:rPr sz="1200" dirty="0">
                <a:solidFill>
                  <a:srgbClr val="02FF00"/>
                </a:solidFill>
                <a:latin typeface="Arial MT"/>
                <a:cs typeface="Arial MT"/>
              </a:rPr>
              <a:t>name:</a:t>
            </a:r>
            <a:r>
              <a:rPr sz="1200" spc="-1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200" spc="-25" dirty="0">
                <a:solidFill>
                  <a:srgbClr val="02FF00"/>
                </a:solidFill>
                <a:latin typeface="Arial MT"/>
                <a:cs typeface="Arial MT"/>
              </a:rPr>
              <a:t>‘’,</a:t>
            </a:r>
            <a:endParaRPr sz="1200" dirty="0">
              <a:latin typeface="Arial MT"/>
              <a:cs typeface="Arial MT"/>
            </a:endParaRPr>
          </a:p>
          <a:p>
            <a:pPr marL="333375" marR="3336925">
              <a:lnSpc>
                <a:spcPct val="110000"/>
              </a:lnSpc>
              <a:spcBef>
                <a:spcPts val="120"/>
              </a:spcBef>
            </a:pPr>
            <a:r>
              <a:rPr sz="1200" dirty="0">
                <a:solidFill>
                  <a:srgbClr val="02FF00"/>
                </a:solidFill>
                <a:latin typeface="Arial MT"/>
                <a:cs typeface="Arial MT"/>
              </a:rPr>
              <a:t>initialState:</a:t>
            </a:r>
            <a:r>
              <a:rPr sz="1200" spc="-85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200" spc="-25" dirty="0">
                <a:solidFill>
                  <a:srgbClr val="02FF00"/>
                </a:solidFill>
                <a:latin typeface="Arial MT"/>
                <a:cs typeface="Arial MT"/>
              </a:rPr>
              <a:t>{}, </a:t>
            </a:r>
            <a:r>
              <a:rPr sz="1200" dirty="0">
                <a:solidFill>
                  <a:srgbClr val="02FF00"/>
                </a:solidFill>
                <a:latin typeface="Arial MT"/>
                <a:cs typeface="Arial MT"/>
              </a:rPr>
              <a:t>reducers:</a:t>
            </a:r>
            <a:r>
              <a:rPr sz="1200" spc="-4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200" spc="-50" dirty="0">
                <a:solidFill>
                  <a:srgbClr val="02FF00"/>
                </a:solidFill>
                <a:latin typeface="Arial MT"/>
                <a:cs typeface="Arial MT"/>
              </a:rPr>
              <a:t>{</a:t>
            </a:r>
            <a:endParaRPr sz="1200" dirty="0">
              <a:latin typeface="Arial MT"/>
              <a:cs typeface="Arial MT"/>
            </a:endParaRPr>
          </a:p>
          <a:p>
            <a:pPr marL="419100">
              <a:lnSpc>
                <a:spcPct val="100000"/>
              </a:lnSpc>
              <a:spcBef>
                <a:spcPts val="265"/>
              </a:spcBef>
            </a:pPr>
            <a:r>
              <a:rPr sz="1200" spc="-10" dirty="0">
                <a:solidFill>
                  <a:srgbClr val="02FF00"/>
                </a:solidFill>
                <a:latin typeface="Arial MT"/>
                <a:cs typeface="Arial MT"/>
              </a:rPr>
              <a:t>smallReducerMethods:</a:t>
            </a:r>
            <a:r>
              <a:rPr sz="1200" spc="1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02FF00"/>
                </a:solidFill>
                <a:latin typeface="Arial MT"/>
                <a:cs typeface="Arial MT"/>
              </a:rPr>
              <a:t>(state,</a:t>
            </a:r>
            <a:r>
              <a:rPr sz="1200" spc="1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02FF00"/>
                </a:solidFill>
                <a:latin typeface="Arial MT"/>
                <a:cs typeface="Arial MT"/>
              </a:rPr>
              <a:t>action)</a:t>
            </a:r>
            <a:r>
              <a:rPr sz="1200" spc="5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02FF00"/>
                </a:solidFill>
                <a:latin typeface="Arial MT"/>
                <a:cs typeface="Arial MT"/>
              </a:rPr>
              <a:t>=&gt;</a:t>
            </a:r>
            <a:r>
              <a:rPr sz="1200" spc="5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200" spc="-50" dirty="0">
                <a:solidFill>
                  <a:srgbClr val="02FF00"/>
                </a:solidFill>
                <a:latin typeface="Arial MT"/>
                <a:cs typeface="Arial MT"/>
              </a:rPr>
              <a:t>{</a:t>
            </a:r>
            <a:endParaRPr sz="1200" dirty="0">
              <a:latin typeface="Arial MT"/>
              <a:cs typeface="Arial MT"/>
            </a:endParaRPr>
          </a:p>
          <a:p>
            <a:pPr marL="419100">
              <a:lnSpc>
                <a:spcPct val="100000"/>
              </a:lnSpc>
              <a:spcBef>
                <a:spcPts val="165"/>
              </a:spcBef>
            </a:pPr>
            <a:r>
              <a:rPr sz="1200" spc="-25" dirty="0">
                <a:solidFill>
                  <a:srgbClr val="02FF00"/>
                </a:solidFill>
                <a:latin typeface="Arial MT"/>
                <a:cs typeface="Arial MT"/>
              </a:rPr>
              <a:t>},</a:t>
            </a:r>
            <a:endParaRPr sz="1200" dirty="0">
              <a:latin typeface="Arial MT"/>
              <a:cs typeface="Arial MT"/>
            </a:endParaRPr>
          </a:p>
          <a:p>
            <a:pPr marR="4215765" algn="r">
              <a:lnSpc>
                <a:spcPct val="100000"/>
              </a:lnSpc>
              <a:spcBef>
                <a:spcPts val="265"/>
              </a:spcBef>
            </a:pPr>
            <a:r>
              <a:rPr sz="1200" spc="-50" dirty="0">
                <a:solidFill>
                  <a:srgbClr val="02FF00"/>
                </a:solidFill>
                <a:latin typeface="Arial MT"/>
                <a:cs typeface="Arial MT"/>
              </a:rPr>
              <a:t>}</a:t>
            </a:r>
            <a:endParaRPr sz="1200" dirty="0">
              <a:latin typeface="Arial MT"/>
              <a:cs typeface="Arial MT"/>
            </a:endParaRPr>
          </a:p>
          <a:p>
            <a:pPr marR="4250690" algn="r">
              <a:lnSpc>
                <a:spcPct val="100000"/>
              </a:lnSpc>
              <a:spcBef>
                <a:spcPts val="240"/>
              </a:spcBef>
            </a:pPr>
            <a:r>
              <a:rPr sz="1200" spc="-25" dirty="0">
                <a:solidFill>
                  <a:srgbClr val="02FF00"/>
                </a:solidFill>
                <a:latin typeface="Arial MT"/>
                <a:cs typeface="Arial MT"/>
              </a:rPr>
              <a:t>})</a:t>
            </a:r>
            <a:endParaRPr sz="1200" dirty="0">
              <a:latin typeface="Arial MT"/>
              <a:cs typeface="Arial MT"/>
            </a:endParaRPr>
          </a:p>
          <a:p>
            <a:pPr marL="244475" marR="29845" indent="-231775">
              <a:lnSpc>
                <a:spcPts val="1700"/>
              </a:lnSpc>
              <a:spcBef>
                <a:spcPts val="10"/>
              </a:spcBef>
              <a:buClr>
                <a:srgbClr val="FFA50A"/>
              </a:buClr>
              <a:buSzPct val="91666"/>
              <a:buAutoNum type="arabicPeriod" startAt="5"/>
              <a:tabLst>
                <a:tab pos="247650" algn="l"/>
              </a:tabLst>
            </a:pPr>
            <a:r>
              <a:rPr sz="1200" spc="-10" dirty="0">
                <a:solidFill>
                  <a:srgbClr val="7030A0"/>
                </a:solidFill>
                <a:latin typeface="Arial MT"/>
                <a:cs typeface="Arial MT"/>
              </a:rPr>
              <a:t>ConfigureStore</a:t>
            </a:r>
            <a:r>
              <a:rPr sz="1200" spc="-15" dirty="0">
                <a:solidFill>
                  <a:srgbClr val="7030A0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combines</a:t>
            </a:r>
            <a:r>
              <a:rPr sz="12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7030A0"/>
                </a:solidFill>
                <a:latin typeface="Arial MT"/>
                <a:cs typeface="Arial MT"/>
              </a:rPr>
              <a:t>multiple</a:t>
            </a:r>
            <a:r>
              <a:rPr sz="1200" spc="-15" dirty="0">
                <a:solidFill>
                  <a:srgbClr val="7030A0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7030A0"/>
                </a:solidFill>
                <a:latin typeface="Arial MT"/>
                <a:cs typeface="Arial MT"/>
              </a:rPr>
              <a:t>reducers</a:t>
            </a:r>
            <a:r>
              <a:rPr sz="1200" spc="-15" dirty="0">
                <a:solidFill>
                  <a:srgbClr val="7030A0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12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can</a:t>
            </a:r>
            <a:r>
              <a:rPr sz="12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be</a:t>
            </a:r>
            <a:r>
              <a:rPr sz="12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used</a:t>
            </a:r>
            <a:r>
              <a:rPr sz="12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spc="-25" dirty="0">
                <a:solidFill>
                  <a:srgbClr val="FFFFFF"/>
                </a:solidFill>
                <a:latin typeface="Arial MT"/>
                <a:cs typeface="Arial MT"/>
              </a:rPr>
              <a:t>as: 	</a:t>
            </a:r>
            <a:r>
              <a:rPr sz="1200" spc="-10" dirty="0">
                <a:solidFill>
                  <a:srgbClr val="02FF00"/>
                </a:solidFill>
                <a:latin typeface="Arial MT"/>
                <a:cs typeface="Arial MT"/>
              </a:rPr>
              <a:t>configureStore({</a:t>
            </a:r>
            <a:endParaRPr sz="1200" dirty="0">
              <a:latin typeface="Arial MT"/>
              <a:cs typeface="Arial MT"/>
            </a:endParaRPr>
          </a:p>
          <a:p>
            <a:pPr marL="333375">
              <a:lnSpc>
                <a:spcPct val="100000"/>
              </a:lnSpc>
              <a:spcBef>
                <a:spcPts val="70"/>
              </a:spcBef>
            </a:pPr>
            <a:r>
              <a:rPr sz="1200" dirty="0">
                <a:solidFill>
                  <a:srgbClr val="02FF00"/>
                </a:solidFill>
                <a:latin typeface="Arial MT"/>
                <a:cs typeface="Arial MT"/>
              </a:rPr>
              <a:t>reducer:</a:t>
            </a:r>
            <a:r>
              <a:rPr sz="1200" spc="-35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02FF00"/>
                </a:solidFill>
                <a:latin typeface="Arial MT"/>
                <a:cs typeface="Arial MT"/>
              </a:rPr>
              <a:t>{name:</a:t>
            </a:r>
            <a:r>
              <a:rPr sz="1200" spc="-35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200" spc="-10" dirty="0">
                <a:solidFill>
                  <a:srgbClr val="02FF00"/>
                </a:solidFill>
                <a:latin typeface="Arial MT"/>
                <a:cs typeface="Arial MT"/>
              </a:rPr>
              <a:t>slice.reducer}</a:t>
            </a:r>
            <a:endParaRPr sz="1200" dirty="0">
              <a:latin typeface="Arial MT"/>
              <a:cs typeface="Arial MT"/>
            </a:endParaRPr>
          </a:p>
          <a:p>
            <a:pPr marL="247650">
              <a:lnSpc>
                <a:spcPct val="100000"/>
              </a:lnSpc>
              <a:spcBef>
                <a:spcPts val="240"/>
              </a:spcBef>
            </a:pPr>
            <a:r>
              <a:rPr sz="1200" spc="-25" dirty="0">
                <a:solidFill>
                  <a:srgbClr val="02FF00"/>
                </a:solidFill>
                <a:latin typeface="Arial MT"/>
                <a:cs typeface="Arial MT"/>
              </a:rPr>
              <a:t>})</a:t>
            </a:r>
            <a:endParaRPr sz="1200" dirty="0">
              <a:latin typeface="Arial MT"/>
              <a:cs typeface="Arial MT"/>
            </a:endParaRPr>
          </a:p>
          <a:p>
            <a:pPr marL="244475" indent="-231775">
              <a:lnSpc>
                <a:spcPct val="100000"/>
              </a:lnSpc>
              <a:spcBef>
                <a:spcPts val="170"/>
              </a:spcBef>
              <a:buClr>
                <a:srgbClr val="FFA50A"/>
              </a:buClr>
              <a:buSzPct val="91666"/>
              <a:buAutoNum type="arabicPeriod" startAt="6"/>
              <a:tabLst>
                <a:tab pos="244475" algn="l"/>
              </a:tabLst>
            </a:pPr>
            <a:r>
              <a:rPr sz="1200" dirty="0">
                <a:solidFill>
                  <a:srgbClr val="02FF00"/>
                </a:solidFill>
                <a:latin typeface="Arial MT"/>
                <a:cs typeface="Arial MT"/>
              </a:rPr>
              <a:t>Export</a:t>
            </a:r>
            <a:r>
              <a:rPr sz="1200" spc="-15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02FF00"/>
                </a:solidFill>
                <a:latin typeface="Arial MT"/>
                <a:cs typeface="Arial MT"/>
              </a:rPr>
              <a:t>actions</a:t>
            </a:r>
            <a:r>
              <a:rPr sz="1200" spc="-2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02FF00"/>
                </a:solidFill>
                <a:latin typeface="Arial MT"/>
                <a:cs typeface="Arial MT"/>
              </a:rPr>
              <a:t>=</a:t>
            </a:r>
            <a:r>
              <a:rPr sz="1200" spc="-2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200" spc="-10" dirty="0">
                <a:solidFill>
                  <a:srgbClr val="02FF00"/>
                </a:solidFill>
                <a:latin typeface="Arial MT"/>
                <a:cs typeface="Arial MT"/>
              </a:rPr>
              <a:t>slice.actions;</a:t>
            </a:r>
            <a:endParaRPr sz="1200" dirty="0">
              <a:latin typeface="Arial MT"/>
              <a:cs typeface="Arial MT"/>
            </a:endParaRPr>
          </a:p>
          <a:p>
            <a:pPr marL="244475" indent="-231775">
              <a:lnSpc>
                <a:spcPct val="100000"/>
              </a:lnSpc>
              <a:spcBef>
                <a:spcPts val="265"/>
              </a:spcBef>
              <a:buClr>
                <a:srgbClr val="FFA50A"/>
              </a:buClr>
              <a:buSzPct val="91666"/>
              <a:buAutoNum type="arabicPeriod" startAt="6"/>
              <a:tabLst>
                <a:tab pos="244475" algn="l"/>
              </a:tabLst>
            </a:pPr>
            <a:r>
              <a:rPr sz="1200" dirty="0">
                <a:solidFill>
                  <a:srgbClr val="7030A0"/>
                </a:solidFill>
                <a:latin typeface="Arial MT"/>
                <a:cs typeface="Arial MT"/>
              </a:rPr>
              <a:t>Actions</a:t>
            </a:r>
            <a:r>
              <a:rPr sz="1200" spc="-25" dirty="0">
                <a:solidFill>
                  <a:srgbClr val="7030A0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can</a:t>
            </a:r>
            <a:r>
              <a:rPr sz="12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be</a:t>
            </a:r>
            <a:r>
              <a:rPr sz="12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7030A0"/>
                </a:solidFill>
                <a:latin typeface="Arial MT"/>
                <a:cs typeface="Arial MT"/>
              </a:rPr>
              <a:t>dispatched</a:t>
            </a:r>
            <a:r>
              <a:rPr sz="1200" spc="-30" dirty="0">
                <a:solidFill>
                  <a:srgbClr val="7030A0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like:</a:t>
            </a:r>
            <a:r>
              <a:rPr sz="12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spc="-10" dirty="0">
                <a:solidFill>
                  <a:srgbClr val="02FF00"/>
                </a:solidFill>
                <a:latin typeface="Arial MT"/>
                <a:cs typeface="Arial MT"/>
              </a:rPr>
              <a:t>actions.reducerMethod(payload)</a:t>
            </a:r>
            <a:r>
              <a:rPr sz="1200" spc="-10" dirty="0">
                <a:solidFill>
                  <a:srgbClr val="FFFFFF"/>
                </a:solidFill>
                <a:latin typeface="Arial MT"/>
                <a:cs typeface="Arial MT"/>
              </a:rPr>
              <a:t>;</a:t>
            </a:r>
            <a:endParaRPr sz="12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96009" y="209550"/>
            <a:ext cx="6988176" cy="75539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35000">
              <a:lnSpc>
                <a:spcPct val="100000"/>
              </a:lnSpc>
              <a:spcBef>
                <a:spcPts val="100"/>
              </a:spcBef>
            </a:pPr>
            <a:r>
              <a:rPr dirty="0"/>
              <a:t>58</a:t>
            </a:r>
            <a:r>
              <a:rPr spc="-60" dirty="0"/>
              <a:t> </a:t>
            </a:r>
            <a:r>
              <a:rPr dirty="0"/>
              <a:t>Working</a:t>
            </a:r>
            <a:r>
              <a:rPr spc="-55" dirty="0"/>
              <a:t> </a:t>
            </a:r>
            <a:r>
              <a:rPr dirty="0"/>
              <a:t>with</a:t>
            </a:r>
            <a:r>
              <a:rPr spc="-60" dirty="0"/>
              <a:t> </a:t>
            </a:r>
            <a:r>
              <a:rPr dirty="0">
                <a:solidFill>
                  <a:srgbClr val="7030A0"/>
                </a:solidFill>
              </a:rPr>
              <a:t>Redux</a:t>
            </a:r>
            <a:r>
              <a:rPr spc="-65" dirty="0">
                <a:solidFill>
                  <a:srgbClr val="7030A0"/>
                </a:solidFill>
              </a:rPr>
              <a:t> </a:t>
            </a:r>
            <a:r>
              <a:rPr spc="-10" dirty="0">
                <a:solidFill>
                  <a:srgbClr val="02FF00"/>
                </a:solidFill>
              </a:rPr>
              <a:t>Toolkit</a:t>
            </a: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A0DE39-DB40-EA68-A627-CB046D7BA4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5200" y="361950"/>
            <a:ext cx="2362200" cy="701133"/>
          </a:xfrm>
        </p:spPr>
        <p:txBody>
          <a:bodyPr/>
          <a:lstStyle/>
          <a:p>
            <a:r>
              <a:rPr lang="en-US" sz="3600" dirty="0"/>
              <a:t>About Me</a:t>
            </a:r>
            <a:endParaRPr lang="en-IN" sz="36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962949-7A6A-E67B-2D33-F33EDDBF23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139283"/>
            <a:ext cx="8388999" cy="3570208"/>
          </a:xfrm>
        </p:spPr>
        <p:txBody>
          <a:bodyPr/>
          <a:lstStyle/>
          <a:p>
            <a:r>
              <a:rPr lang="en-IN" sz="2400" b="1" dirty="0"/>
              <a:t>💬 Let’s </a:t>
            </a:r>
            <a:r>
              <a:rPr lang="en-IN" sz="2400" b="1" dirty="0">
                <a:solidFill>
                  <a:srgbClr val="2ECC71"/>
                </a:solidFill>
              </a:rPr>
              <a:t>Connect</a:t>
            </a:r>
            <a:endParaRPr lang="en-IN" sz="2400" dirty="0">
              <a:solidFill>
                <a:srgbClr val="2ECC71"/>
              </a:solidFill>
            </a:endParaRPr>
          </a:p>
          <a:p>
            <a:r>
              <a:rPr lang="en-IN" sz="1800" dirty="0">
                <a:solidFill>
                  <a:schemeClr val="bg1"/>
                </a:solidFill>
              </a:rPr>
              <a:t>I’d love to hear from you, collaborate, or simply connect over tech and ideas. Feel free to explore more or reach out through the links below.</a:t>
            </a:r>
          </a:p>
          <a:p>
            <a:endParaRPr lang="en-IN" sz="1600" dirty="0">
              <a:solidFill>
                <a:srgbClr val="0070C0"/>
              </a:solidFill>
            </a:endParaRPr>
          </a:p>
          <a:p>
            <a:pPr algn="ctr"/>
            <a:r>
              <a:rPr lang="en-IN" sz="2000" dirty="0">
                <a:solidFill>
                  <a:srgbClr val="0070C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🌐Portfolio</a:t>
            </a:r>
            <a:r>
              <a:rPr lang="en-IN" sz="2000" dirty="0">
                <a:solidFill>
                  <a:srgbClr val="0070C0"/>
                </a:solidFill>
              </a:rPr>
              <a:t>	  </a:t>
            </a:r>
            <a:r>
              <a:rPr lang="en-IN" sz="2000" dirty="0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🐱</a:t>
            </a:r>
            <a:r>
              <a:rPr lang="en-IN" sz="2000" b="1" dirty="0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 </a:t>
            </a:r>
            <a:r>
              <a:rPr lang="en-IN" sz="2000" b="1" dirty="0">
                <a:solidFill>
                  <a:srgbClr val="0070C0"/>
                </a:solidFill>
              </a:rPr>
              <a:t> 	 </a:t>
            </a:r>
            <a:r>
              <a:rPr lang="en-IN" sz="2000" dirty="0">
                <a:solidFill>
                  <a:srgbClr val="0070C0"/>
                </a:solidFill>
                <a:sym typeface="Segoe UI Emoji" panose="020B0502040204020203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🔗</a:t>
            </a:r>
            <a:r>
              <a:rPr lang="en-IN" sz="2000" dirty="0" err="1">
                <a:solidFill>
                  <a:srgbClr val="0070C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Linkedin</a:t>
            </a:r>
            <a:r>
              <a:rPr lang="en-IN" sz="2000" dirty="0">
                <a:solidFill>
                  <a:srgbClr val="0070C0"/>
                </a:solidFill>
              </a:rPr>
              <a:t>	   </a:t>
            </a:r>
            <a:r>
              <a:rPr lang="en-IN" sz="2000" dirty="0">
                <a:solidFill>
                  <a:srgbClr val="0070C0"/>
                </a:solidFill>
                <a:sym typeface="Segoe UI Emoji" panose="020B0502040204020203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🖇️</a:t>
            </a:r>
            <a:r>
              <a:rPr lang="en-IN" sz="2000" dirty="0">
                <a:solidFill>
                  <a:srgbClr val="0070C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Instagram</a:t>
            </a:r>
            <a:endParaRPr lang="en-IN" sz="2000" dirty="0">
              <a:solidFill>
                <a:srgbClr val="0070C0"/>
              </a:solidFill>
            </a:endParaRPr>
          </a:p>
          <a:p>
            <a:pPr algn="ctr"/>
            <a:r>
              <a:rPr lang="en-IN" sz="2000" dirty="0"/>
              <a:t> </a:t>
            </a:r>
          </a:p>
          <a:p>
            <a:r>
              <a:rPr lang="en-US" sz="2400" b="1" dirty="0"/>
              <a:t>🧑‍💻</a:t>
            </a:r>
            <a:r>
              <a:rPr lang="en-IN" sz="2400" b="1" dirty="0"/>
              <a:t>Keep </a:t>
            </a:r>
            <a:r>
              <a:rPr lang="en-IN" sz="2400" b="1" dirty="0">
                <a:solidFill>
                  <a:srgbClr val="2ECC71"/>
                </a:solidFill>
              </a:rPr>
              <a:t>Learning.</a:t>
            </a:r>
            <a:r>
              <a:rPr lang="en-IN" sz="2400" b="1" dirty="0"/>
              <a:t> Keep </a:t>
            </a:r>
            <a:r>
              <a:rPr lang="en-IN" sz="2400" b="1" dirty="0">
                <a:solidFill>
                  <a:srgbClr val="2ECC71"/>
                </a:solidFill>
              </a:rPr>
              <a:t>Building.</a:t>
            </a:r>
            <a:endParaRPr lang="en-IN" sz="2400" dirty="0">
              <a:solidFill>
                <a:srgbClr val="2ECC71"/>
              </a:solidFill>
            </a:endParaRPr>
          </a:p>
          <a:p>
            <a:r>
              <a:rPr lang="en-IN" sz="1800" dirty="0">
                <a:solidFill>
                  <a:schemeClr val="bg1"/>
                </a:solidFill>
              </a:rPr>
              <a:t>Thanks again for reading — wishing you continued success and growth in your development journey!</a:t>
            </a:r>
          </a:p>
          <a:p>
            <a:endParaRPr lang="en-IN" sz="1200" dirty="0">
              <a:solidFill>
                <a:schemeClr val="bg1"/>
              </a:solidFill>
            </a:endParaRPr>
          </a:p>
          <a:p>
            <a:r>
              <a:rPr lang="en-IN" sz="2000" dirty="0"/>
              <a:t>— </a:t>
            </a:r>
            <a:r>
              <a:rPr lang="en-IN" sz="2000" b="1" dirty="0"/>
              <a:t>Rishabh Singh</a:t>
            </a:r>
            <a:endParaRPr lang="en-IN" sz="2000" dirty="0"/>
          </a:p>
          <a:p>
            <a:endParaRPr lang="en-IN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71046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917381" y="4303250"/>
            <a:ext cx="530923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1100"/>
              </a:lnSpc>
              <a:spcBef>
                <a:spcPts val="100"/>
              </a:spcBef>
            </a:pPr>
            <a:r>
              <a:rPr sz="1800" dirty="0">
                <a:solidFill>
                  <a:srgbClr val="FFA50A"/>
                </a:solidFill>
                <a:latin typeface="Arial MT"/>
                <a:cs typeface="Arial MT"/>
              </a:rPr>
              <a:t>React</a:t>
            </a:r>
            <a:r>
              <a:rPr sz="1800" spc="-25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A50A"/>
                </a:solidFill>
                <a:latin typeface="Arial MT"/>
                <a:cs typeface="Arial MT"/>
              </a:rPr>
              <a:t>application</a:t>
            </a:r>
            <a:r>
              <a:rPr sz="1800" spc="-25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is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tree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components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with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25" dirty="0">
                <a:solidFill>
                  <a:srgbClr val="02FF00"/>
                </a:solidFill>
                <a:latin typeface="Arial MT"/>
                <a:cs typeface="Arial MT"/>
              </a:rPr>
              <a:t>App </a:t>
            </a:r>
            <a:r>
              <a:rPr sz="1800" dirty="0">
                <a:solidFill>
                  <a:srgbClr val="02FF00"/>
                </a:solidFill>
                <a:latin typeface="Arial MT"/>
                <a:cs typeface="Arial MT"/>
              </a:rPr>
              <a:t>Component</a:t>
            </a:r>
            <a:r>
              <a:rPr sz="1800" spc="-35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02FF00"/>
                </a:solidFill>
                <a:latin typeface="Arial MT"/>
                <a:cs typeface="Arial MT"/>
              </a:rPr>
              <a:t>as</a:t>
            </a:r>
            <a:r>
              <a:rPr sz="1800" spc="-3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02FF00"/>
                </a:solidFill>
                <a:latin typeface="Arial MT"/>
                <a:cs typeface="Arial MT"/>
              </a:rPr>
              <a:t>the</a:t>
            </a:r>
            <a:r>
              <a:rPr sz="1800" spc="-35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02FF00"/>
                </a:solidFill>
                <a:latin typeface="Arial MT"/>
                <a:cs typeface="Arial MT"/>
              </a:rPr>
              <a:t>root</a:t>
            </a:r>
            <a:r>
              <a:rPr sz="1800" spc="-3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02FF00"/>
                </a:solidFill>
                <a:latin typeface="Arial MT"/>
                <a:cs typeface="Arial MT"/>
              </a:rPr>
              <a:t>bringing</a:t>
            </a:r>
            <a:r>
              <a:rPr sz="1800" spc="-35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02FF00"/>
                </a:solidFill>
                <a:latin typeface="Arial MT"/>
                <a:cs typeface="Arial MT"/>
              </a:rPr>
              <a:t>everything</a:t>
            </a:r>
            <a:r>
              <a:rPr sz="1800" spc="-3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02FF00"/>
                </a:solidFill>
                <a:latin typeface="Arial MT"/>
                <a:cs typeface="Arial MT"/>
              </a:rPr>
              <a:t>together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18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02616" rIns="0" bIns="0" rtlCol="0">
            <a:spAutoFit/>
          </a:bodyPr>
          <a:lstStyle/>
          <a:p>
            <a:pPr marL="238125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02FF00"/>
                </a:solidFill>
              </a:rPr>
              <a:t>6.</a:t>
            </a:r>
            <a:r>
              <a:rPr sz="3600" spc="-60" dirty="0">
                <a:solidFill>
                  <a:srgbClr val="02FF00"/>
                </a:solidFill>
              </a:rPr>
              <a:t> </a:t>
            </a:r>
            <a:r>
              <a:rPr sz="3600" dirty="0"/>
              <a:t>Introduction</a:t>
            </a:r>
            <a:r>
              <a:rPr sz="3600" spc="-55" dirty="0"/>
              <a:t> </a:t>
            </a:r>
            <a:r>
              <a:rPr sz="3600" dirty="0">
                <a:solidFill>
                  <a:srgbClr val="FFFFFF"/>
                </a:solidFill>
              </a:rPr>
              <a:t>to</a:t>
            </a:r>
            <a:r>
              <a:rPr sz="3600" spc="-65" dirty="0">
                <a:solidFill>
                  <a:srgbClr val="FFFFFF"/>
                </a:solidFill>
              </a:rPr>
              <a:t> </a:t>
            </a:r>
            <a:r>
              <a:rPr sz="3600" spc="-10" dirty="0">
                <a:solidFill>
                  <a:srgbClr val="02FF00"/>
                </a:solidFill>
              </a:rPr>
              <a:t>Components</a:t>
            </a:r>
            <a:endParaRPr sz="36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00122" y="927614"/>
            <a:ext cx="5543751" cy="316785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77911" y="204064"/>
            <a:ext cx="6988176" cy="755396"/>
          </a:xfrm>
          <a:prstGeom prst="rect">
            <a:avLst/>
          </a:prstGeom>
        </p:spPr>
        <p:txBody>
          <a:bodyPr vert="horz" wrap="square" lIns="0" tIns="101092" rIns="0" bIns="0" rtlCol="0">
            <a:spAutoFit/>
          </a:bodyPr>
          <a:lstStyle/>
          <a:p>
            <a:pPr marL="1237615">
              <a:lnSpc>
                <a:spcPct val="100000"/>
              </a:lnSpc>
              <a:spcBef>
                <a:spcPts val="100"/>
              </a:spcBef>
            </a:pPr>
            <a:r>
              <a:rPr sz="3900" dirty="0"/>
              <a:t>Create</a:t>
            </a:r>
            <a:r>
              <a:rPr sz="3900" spc="-5" dirty="0"/>
              <a:t> </a:t>
            </a:r>
            <a:r>
              <a:rPr sz="3900" dirty="0"/>
              <a:t>a</a:t>
            </a:r>
            <a:r>
              <a:rPr sz="3900" spc="15" dirty="0"/>
              <a:t> </a:t>
            </a:r>
            <a:r>
              <a:rPr sz="3900" dirty="0">
                <a:solidFill>
                  <a:srgbClr val="02FF00"/>
                </a:solidFill>
              </a:rPr>
              <a:t>React</a:t>
            </a:r>
            <a:r>
              <a:rPr sz="3900" spc="10" dirty="0">
                <a:solidFill>
                  <a:srgbClr val="02FF00"/>
                </a:solidFill>
              </a:rPr>
              <a:t> </a:t>
            </a:r>
            <a:r>
              <a:rPr sz="3900" spc="-25" dirty="0">
                <a:solidFill>
                  <a:srgbClr val="02FF00"/>
                </a:solidFill>
              </a:rPr>
              <a:t>App</a:t>
            </a:r>
            <a:endParaRPr sz="3900" dirty="0"/>
          </a:p>
        </p:txBody>
      </p:sp>
      <p:sp>
        <p:nvSpPr>
          <p:cNvPr id="3" name="object 3"/>
          <p:cNvSpPr txBox="1"/>
          <p:nvPr/>
        </p:nvSpPr>
        <p:spPr>
          <a:xfrm>
            <a:off x="525145" y="1878449"/>
            <a:ext cx="4046854" cy="13865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buSzPct val="56250"/>
              <a:tabLst>
                <a:tab pos="354965" algn="l"/>
              </a:tabLst>
            </a:pPr>
            <a:r>
              <a:rPr lang="en-US" sz="2800" dirty="0">
                <a:solidFill>
                  <a:srgbClr val="FFA50A"/>
                </a:solidFill>
                <a:latin typeface="Comic Sans MS"/>
                <a:cs typeface="Comic Sans MS"/>
              </a:rPr>
              <a:t>7. </a:t>
            </a:r>
            <a:r>
              <a:rPr sz="2800" dirty="0">
                <a:solidFill>
                  <a:srgbClr val="FFA50A"/>
                </a:solidFill>
                <a:latin typeface="Comic Sans MS"/>
                <a:cs typeface="Comic Sans MS"/>
              </a:rPr>
              <a:t>Setup</a:t>
            </a:r>
            <a:r>
              <a:rPr sz="2800" spc="-75" dirty="0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sz="2800" spc="-25" dirty="0">
                <a:solidFill>
                  <a:srgbClr val="02FF00"/>
                </a:solidFill>
                <a:latin typeface="Comic Sans MS"/>
                <a:cs typeface="Comic Sans MS"/>
              </a:rPr>
              <a:t>IDE</a:t>
            </a:r>
            <a:endParaRPr sz="2800" dirty="0">
              <a:latin typeface="Comic Sans MS"/>
              <a:cs typeface="Comic Sans MS"/>
            </a:endParaRPr>
          </a:p>
          <a:p>
            <a:pPr marL="12700">
              <a:lnSpc>
                <a:spcPts val="3829"/>
              </a:lnSpc>
              <a:spcBef>
                <a:spcPts val="45"/>
              </a:spcBef>
              <a:buSzPct val="56250"/>
              <a:tabLst>
                <a:tab pos="354965" algn="l"/>
              </a:tabLst>
            </a:pPr>
            <a:r>
              <a:rPr lang="en-US" sz="2800" dirty="0">
                <a:solidFill>
                  <a:srgbClr val="FFA50A"/>
                </a:solidFill>
                <a:latin typeface="Comic Sans MS"/>
                <a:cs typeface="Comic Sans MS"/>
              </a:rPr>
              <a:t>8. </a:t>
            </a:r>
            <a:r>
              <a:rPr sz="2800" dirty="0">
                <a:solidFill>
                  <a:srgbClr val="FFA50A"/>
                </a:solidFill>
                <a:latin typeface="Comic Sans MS"/>
                <a:cs typeface="Comic Sans MS"/>
              </a:rPr>
              <a:t>Create</a:t>
            </a:r>
            <a:r>
              <a:rPr sz="2800" spc="-20" dirty="0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sz="2800" dirty="0">
                <a:solidFill>
                  <a:srgbClr val="FFFFFF"/>
                </a:solidFill>
                <a:latin typeface="Comic Sans MS"/>
                <a:cs typeface="Comic Sans MS"/>
              </a:rPr>
              <a:t>a</a:t>
            </a:r>
            <a:r>
              <a:rPr sz="2800" spc="-15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2800" dirty="0">
                <a:solidFill>
                  <a:srgbClr val="02FF00"/>
                </a:solidFill>
                <a:latin typeface="Comic Sans MS"/>
                <a:cs typeface="Comic Sans MS"/>
              </a:rPr>
              <a:t>React</a:t>
            </a:r>
            <a:r>
              <a:rPr sz="2800" spc="-20" dirty="0">
                <a:solidFill>
                  <a:srgbClr val="02FF00"/>
                </a:solidFill>
                <a:latin typeface="Comic Sans MS"/>
                <a:cs typeface="Comic Sans MS"/>
              </a:rPr>
              <a:t> </a:t>
            </a:r>
            <a:r>
              <a:rPr sz="2800" spc="-25" dirty="0">
                <a:solidFill>
                  <a:srgbClr val="FFFFFF"/>
                </a:solidFill>
                <a:latin typeface="Comic Sans MS"/>
                <a:cs typeface="Comic Sans MS"/>
              </a:rPr>
              <a:t>App</a:t>
            </a:r>
            <a:endParaRPr lang="en-IN" sz="2800" dirty="0">
              <a:latin typeface="Comic Sans MS"/>
              <a:cs typeface="Comic Sans MS"/>
            </a:endParaRPr>
          </a:p>
          <a:p>
            <a:pPr marL="12700">
              <a:lnSpc>
                <a:spcPts val="3829"/>
              </a:lnSpc>
              <a:buSzPct val="56250"/>
              <a:tabLst>
                <a:tab pos="354965" algn="l"/>
              </a:tabLst>
            </a:pPr>
            <a:r>
              <a:rPr lang="en-IN" sz="2800" dirty="0">
                <a:solidFill>
                  <a:srgbClr val="FFA50A"/>
                </a:solidFill>
                <a:latin typeface="Comic Sans MS"/>
                <a:cs typeface="Comic Sans MS"/>
              </a:rPr>
              <a:t>9. Project</a:t>
            </a:r>
            <a:r>
              <a:rPr lang="en-IN" sz="2800" spc="-70" dirty="0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lang="en-IN" sz="2800" spc="-10" dirty="0">
                <a:solidFill>
                  <a:srgbClr val="02FF00"/>
                </a:solidFill>
                <a:latin typeface="Comic Sans MS"/>
                <a:cs typeface="Comic Sans MS"/>
              </a:rPr>
              <a:t>Structure</a:t>
            </a:r>
            <a:endParaRPr lang="en-IN" sz="2800" dirty="0">
              <a:latin typeface="Comic Sans MS"/>
              <a:cs typeface="Comic Sans MS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200" y="242647"/>
            <a:ext cx="678229" cy="67822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445889" y="977337"/>
            <a:ext cx="3188823" cy="318882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467</TotalTime>
  <Words>4005</Words>
  <Application>Microsoft Office PowerPoint</Application>
  <PresentationFormat>On-screen Show (16:9)</PresentationFormat>
  <Paragraphs>500</Paragraphs>
  <Slides>72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72</vt:i4>
      </vt:variant>
    </vt:vector>
  </HeadingPairs>
  <TitlesOfParts>
    <vt:vector size="81" baseType="lpstr">
      <vt:lpstr>Amasis MT Pro</vt:lpstr>
      <vt:lpstr>Aptos Display</vt:lpstr>
      <vt:lpstr>Arial</vt:lpstr>
      <vt:lpstr>Arial MT</vt:lpstr>
      <vt:lpstr>Calibri</vt:lpstr>
      <vt:lpstr>Comic Sans MS</vt:lpstr>
      <vt:lpstr>Courier New</vt:lpstr>
      <vt:lpstr>Segoe UI Emoji</vt:lpstr>
      <vt:lpstr>Office Theme</vt:lpstr>
      <vt:lpstr>1. What is React</vt:lpstr>
      <vt:lpstr>2. Working of DOM</vt:lpstr>
      <vt:lpstr>3. Problems with JavaScript</vt:lpstr>
      <vt:lpstr>4. Working of React</vt:lpstr>
      <vt:lpstr>5. JS Vs React</vt:lpstr>
      <vt:lpstr>6. Introduction to Components</vt:lpstr>
      <vt:lpstr>6. Introduction to Components</vt:lpstr>
      <vt:lpstr>6. Introduction to Components</vt:lpstr>
      <vt:lpstr>Create a React App</vt:lpstr>
      <vt:lpstr>7. What is IDE</vt:lpstr>
      <vt:lpstr>7. Need of IDE</vt:lpstr>
      <vt:lpstr>7. Install latest Node</vt:lpstr>
      <vt:lpstr>7. Installation &amp; Setup</vt:lpstr>
      <vt:lpstr>7. VsCode Extensions and Settings</vt:lpstr>
      <vt:lpstr>8. Create a React App</vt:lpstr>
      <vt:lpstr>9. Project Structure</vt:lpstr>
      <vt:lpstr>10. File Extensions</vt:lpstr>
      <vt:lpstr>11. Class vs Function Components</vt:lpstr>
      <vt:lpstr>12. What is JSX?</vt:lpstr>
      <vt:lpstr>13. Exporting components</vt:lpstr>
      <vt:lpstr>14. Other important Points</vt:lpstr>
      <vt:lpstr>15. Dynamic Components</vt:lpstr>
      <vt:lpstr>16. Reusable Components</vt:lpstr>
      <vt:lpstr>17. Including Bootstrap</vt:lpstr>
      <vt:lpstr>Project: TODO App UI</vt:lpstr>
      <vt:lpstr>Project: Clock</vt:lpstr>
      <vt:lpstr>18. Fragments</vt:lpstr>
      <vt:lpstr>19. Map Method</vt:lpstr>
      <vt:lpstr>20. Conditional Rendering</vt:lpstr>
      <vt:lpstr>21. Passing Data via Props</vt:lpstr>
      <vt:lpstr>22. CSS Modules</vt:lpstr>
      <vt:lpstr>23. Passing Children</vt:lpstr>
      <vt:lpstr>24. Handling Events</vt:lpstr>
      <vt:lpstr>25. Passing Functions via Props</vt:lpstr>
      <vt:lpstr>26. Managing State</vt:lpstr>
      <vt:lpstr>27. State vs Props</vt:lpstr>
      <vt:lpstr>Project Calculator &amp; TODO App</vt:lpstr>
      <vt:lpstr>28. React-icon Library</vt:lpstr>
      <vt:lpstr>29. Inspecting with React Dev Tools</vt:lpstr>
      <vt:lpstr>30. How React Works</vt:lpstr>
      <vt:lpstr>30. How React Works</vt:lpstr>
      <vt:lpstr>31. React Vs Angular vs Vue</vt:lpstr>
      <vt:lpstr>32. Using Forms</vt:lpstr>
      <vt:lpstr>33. Use Ref</vt:lpstr>
      <vt:lpstr>34. Update state from Previous State</vt:lpstr>
      <vt:lpstr>35. Context API</vt:lpstr>
      <vt:lpstr>36. Use Reducer</vt:lpstr>
      <vt:lpstr>Project: Social Media</vt:lpstr>
      <vt:lpstr>37. Introducing Dummy API</vt:lpstr>
      <vt:lpstr>38. Data fetching using Fetch</vt:lpstr>
      <vt:lpstr>39. The useEffect Hook</vt:lpstr>
      <vt:lpstr>39. More About useEffect Hook</vt:lpstr>
      <vt:lpstr>40. Handling Loading State</vt:lpstr>
      <vt:lpstr>41. The useEffect Hook Cleanup</vt:lpstr>
      <vt:lpstr>42. Advanced useEffect</vt:lpstr>
      <vt:lpstr>43. The useCallback Hook</vt:lpstr>
      <vt:lpstr>44. The useMemo Hook</vt:lpstr>
      <vt:lpstr>45. Custom Hooks</vt:lpstr>
      <vt:lpstr>46. Submitting data with Fetch</vt:lpstr>
      <vt:lpstr>47. React Router</vt:lpstr>
      <vt:lpstr>48. Layout Routes</vt:lpstr>
      <vt:lpstr>49. Route Links</vt:lpstr>
      <vt:lpstr>50. Data fetching using loader</vt:lpstr>
      <vt:lpstr>51. Submitting data using action</vt:lpstr>
      <vt:lpstr>52. What is Redux</vt:lpstr>
      <vt:lpstr>53. React-Context vs Redux</vt:lpstr>
      <vt:lpstr>54. How Redux Works</vt:lpstr>
      <vt:lpstr>55. Working with Redux</vt:lpstr>
      <vt:lpstr>56 React with Redux</vt:lpstr>
      <vt:lpstr>57. Why Redux Toolkit</vt:lpstr>
      <vt:lpstr>58 Working with Redux Toolkit</vt:lpstr>
      <vt:lpstr>About Me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Rishabh Singh</dc:creator>
  <cp:lastModifiedBy>Rishabh Singh</cp:lastModifiedBy>
  <cp:revision>83</cp:revision>
  <dcterms:created xsi:type="dcterms:W3CDTF">2025-06-30T17:15:18Z</dcterms:created>
  <dcterms:modified xsi:type="dcterms:W3CDTF">2025-08-05T13:26:59Z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2025-06-30T00:00:00Z</vt:filetime>
  </property>
  <property fmtid="{D5CDD505-2E9C-101B-9397-08002B2CF9AE}" pid="3" name="Creator">
    <vt:lpwstr>PDFium</vt:lpwstr>
  </property>
  <property fmtid="{D5CDD505-2E9C-101B-9397-08002B2CF9AE}" pid="4" name="Producer">
    <vt:lpwstr>PDFium</vt:lpwstr>
  </property>
  <property fmtid="{D5CDD505-2E9C-101B-9397-08002B2CF9AE}" pid="5" name="LastSaved">
    <vt:filetime>2025-06-30T00:00:00Z</vt:filetime>
  </property>
</Properties>
</file>